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9" name="Shape 16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100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10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Agenda Title"/>
          <p:cNvSpPr txBox="1"/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109" name="Agenda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Agenda Subtitle</a:t>
            </a:r>
          </a:p>
        </p:txBody>
      </p:sp>
      <p:sp>
        <p:nvSpPr>
          <p:cNvPr id="11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Body Level One…"/>
          <p:cNvSpPr txBox="1"/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27" name="Fact information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Fact information</a:t>
            </a:r>
          </a:p>
        </p:txBody>
      </p:sp>
      <p:sp>
        <p:nvSpPr>
          <p:cNvPr id="12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Attribution"/>
          <p:cNvSpPr txBox="1"/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36" name="Body Level One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3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Bowl of salad with fried rice, boiled eggs and chopsticks"/>
          <p:cNvSpPr/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5" name="Bowl with salmon cakes, salad and houmous "/>
          <p:cNvSpPr/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6" name="Bowl of pappardelle pasta with parsley butter, roasted hazelnuts and shaved parmesan cheese"/>
          <p:cNvSpPr/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bowl of salad with fried rice, boiled eggs and chopsticks"/>
          <p:cNvSpPr/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5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dos and limes"/>
          <p:cNvSpPr/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owl with salmon cakes, salad and houmous"/>
          <p:cNvSpPr/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61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Bowl of pappardelle pasta with parsley butter, roasted hazelnuts and shaved parmesan cheese"/>
          <p:cNvSpPr/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Slide Titl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Live Video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72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73" name="Slide Titl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Live Video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82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83" name="Slide Titl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92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Author and Dat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2" name="TE.TRA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TE.TRA</a:t>
            </a:r>
          </a:p>
        </p:txBody>
      </p:sp>
      <p:sp>
        <p:nvSpPr>
          <p:cNvPr id="173" name="Presentation Subtitle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RAZIE!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1117600" indent="-1117600">
              <a:defRPr sz="8800"/>
            </a:pPr>
          </a:p>
          <a:p>
            <a:pPr marL="1117600" indent="-1117600">
              <a:defRPr sz="8800"/>
            </a:pPr>
            <a:r>
              <a:t>GRAZIE!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Agend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Agenda</a:t>
            </a:r>
          </a:p>
        </p:txBody>
      </p:sp>
      <p:sp>
        <p:nvSpPr>
          <p:cNvPr id="176" name="Slide Subtitl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7" name="Introduzi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536447" indent="-536447" defTabSz="2145738">
              <a:spcBef>
                <a:spcPts val="3900"/>
              </a:spcBef>
              <a:defRPr sz="4224"/>
            </a:pPr>
            <a:r>
              <a:t>Introduzione</a:t>
            </a:r>
          </a:p>
          <a:p>
            <a:pPr marL="536447" indent="-536447" defTabSz="2145738">
              <a:spcBef>
                <a:spcPts val="3900"/>
              </a:spcBef>
              <a:defRPr sz="4224"/>
            </a:pPr>
            <a:r>
              <a:t>L’archivio centrale</a:t>
            </a:r>
          </a:p>
          <a:p>
            <a:pPr marL="536447" indent="-536447" defTabSz="2145738">
              <a:spcBef>
                <a:spcPts val="3900"/>
              </a:spcBef>
              <a:defRPr sz="4224"/>
            </a:pPr>
            <a:r>
              <a:t>Integrazione dei dati su SQL Server</a:t>
            </a:r>
          </a:p>
          <a:p>
            <a:pPr marL="536447" indent="-536447" defTabSz="2145738">
              <a:spcBef>
                <a:spcPts val="3900"/>
              </a:spcBef>
              <a:defRPr sz="4224"/>
            </a:pPr>
            <a:r>
              <a:t>Architettura a micro servizi</a:t>
            </a:r>
          </a:p>
          <a:p>
            <a:pPr marL="536447" indent="-536447" defTabSz="2145738">
              <a:spcBef>
                <a:spcPts val="3900"/>
              </a:spcBef>
              <a:defRPr sz="4224"/>
            </a:pPr>
            <a:r>
              <a:t>Integrazione con ElasticSearch</a:t>
            </a:r>
          </a:p>
          <a:p>
            <a:pPr marL="536447" indent="-536447" defTabSz="2145738">
              <a:spcBef>
                <a:spcPts val="3900"/>
              </a:spcBef>
              <a:defRPr sz="4224"/>
            </a:pPr>
            <a:r>
              <a:t>Pubblicazione dei dati</a:t>
            </a:r>
          </a:p>
          <a:p>
            <a:pPr marL="536447" indent="-536447" defTabSz="2145738">
              <a:spcBef>
                <a:spcPts val="3900"/>
              </a:spcBef>
              <a:defRPr sz="4224"/>
            </a:pPr>
            <a:r>
              <a:t>Conclusioni</a:t>
            </a:r>
          </a:p>
          <a:p>
            <a:pPr marL="536447" indent="-536447" defTabSz="2145738">
              <a:spcBef>
                <a:spcPts val="3900"/>
              </a:spcBef>
              <a:defRPr sz="4224"/>
            </a:pPr>
            <a:r>
              <a:t>Domande e Risposte (Q&amp;A)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Introduzion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Introduzione</a:t>
            </a:r>
          </a:p>
        </p:txBody>
      </p:sp>
      <p:sp>
        <p:nvSpPr>
          <p:cNvPr id="180" name="TE.TRA una nuova casa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TE.TRA una nuova casa</a:t>
            </a:r>
          </a:p>
        </p:txBody>
      </p:sp>
      <p:sp>
        <p:nvSpPr>
          <p:cNvPr id="181" name="TE.TRA e il suo archivio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TE.TRA e il suo archivio</a:t>
            </a:r>
          </a:p>
          <a:p>
            <a:pPr/>
            <a:r>
              <a:t>Come veniva gestito in precedenza</a:t>
            </a:r>
          </a:p>
          <a:p>
            <a:pPr/>
            <a:r>
              <a:t>Come verrà gestito ora</a:t>
            </a:r>
          </a:p>
          <a:p>
            <a:pPr/>
            <a:r>
              <a:t>XML/TEI e Stemma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L’archivio centra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L’archivio centrale</a:t>
            </a:r>
          </a:p>
        </p:txBody>
      </p:sp>
      <p:sp>
        <p:nvSpPr>
          <p:cNvPr id="184" name="AIML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AIML</a:t>
            </a:r>
          </a:p>
        </p:txBody>
      </p:sp>
      <p:sp>
        <p:nvSpPr>
          <p:cNvPr id="185" name="Collaborazione tra i progetti SISMEL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Collaborazione tra i progetti SISMEL</a:t>
            </a:r>
          </a:p>
          <a:p>
            <a:pPr/>
            <a:r>
              <a:t>Tutti i dati in un solo posto</a:t>
            </a:r>
          </a:p>
          <a:p>
            <a:pPr/>
            <a:r>
              <a:t>Vantaggi dei dati strutturati</a:t>
            </a:r>
          </a:p>
        </p:txBody>
      </p:sp>
      <p:pic>
        <p:nvPicPr>
          <p:cNvPr id="186" name="pasted-movie.png" descr="pasted-movi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044333" y="5972762"/>
            <a:ext cx="12628087" cy="573287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Architettura a micro servizi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Architettura a micro servizi</a:t>
            </a:r>
          </a:p>
        </p:txBody>
      </p:sp>
      <p:sp>
        <p:nvSpPr>
          <p:cNvPr id="189" name="MICROSERVICE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MICROSERVICE</a:t>
            </a:r>
          </a:p>
        </p:txBody>
      </p:sp>
      <p:sp>
        <p:nvSpPr>
          <p:cNvPr id="190" name="Cosa sono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Cosa sono </a:t>
            </a:r>
          </a:p>
          <a:p>
            <a:pPr/>
            <a:r>
              <a:t>Perché vengono utilizzati</a:t>
            </a:r>
          </a:p>
          <a:p>
            <a:pPr/>
            <a:r>
              <a:t>La comunicazione all’interno dei micro servizi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ELASTIC SEARCH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ELASTIC SEARCH</a:t>
            </a:r>
          </a:p>
        </p:txBody>
      </p:sp>
      <p:sp>
        <p:nvSpPr>
          <p:cNvPr id="193" name="Integrazione con ElasticSearch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Integrazione con ElasticSearch</a:t>
            </a:r>
          </a:p>
        </p:txBody>
      </p:sp>
      <p:sp>
        <p:nvSpPr>
          <p:cNvPr id="194" name="Aggregazione dei dati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Aggregazione dei dati </a:t>
            </a:r>
          </a:p>
          <a:p>
            <a:pPr/>
            <a:r>
              <a:t>Indicizzazione dei dati </a:t>
            </a:r>
          </a:p>
        </p:txBody>
      </p:sp>
      <p:pic>
        <p:nvPicPr>
          <p:cNvPr id="195" name="pasted-movie.png" descr="pasted-movi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166536" y="5210828"/>
            <a:ext cx="6253168" cy="593331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MIRABI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MIRABILE</a:t>
            </a:r>
          </a:p>
        </p:txBody>
      </p:sp>
      <p:sp>
        <p:nvSpPr>
          <p:cNvPr id="198" name="Pubblicazione dei dati di ricerca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Pubblicazione dei dati di ricerca</a:t>
            </a:r>
          </a:p>
        </p:txBody>
      </p:sp>
      <p:sp>
        <p:nvSpPr>
          <p:cNvPr id="199" name="Il ruolo di elastic search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Il ruolo di elastic search</a:t>
            </a:r>
          </a:p>
          <a:p>
            <a:pPr/>
            <a:r>
              <a:t>Pubblicazione dei dati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ubblicazioni dei dati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Pubblicazioni dei dati</a:t>
            </a:r>
          </a:p>
        </p:txBody>
      </p:sp>
      <p:sp>
        <p:nvSpPr>
          <p:cNvPr id="202" name="Slide Subtitl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03" name="Slide bullet tex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43840" indent="-243840" defTabSz="975335">
              <a:spcBef>
                <a:spcPts val="1800"/>
              </a:spcBef>
              <a:defRPr sz="1920"/>
            </a:pPr>
          </a:p>
        </p:txBody>
      </p:sp>
      <p:pic>
        <p:nvPicPr>
          <p:cNvPr id="204" name="pasted-movie.png" descr="pasted-movi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06499" y="4248504"/>
            <a:ext cx="10098533" cy="815327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onclusioni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Conclusioni</a:t>
            </a:r>
          </a:p>
        </p:txBody>
      </p:sp>
      <p:sp>
        <p:nvSpPr>
          <p:cNvPr id="207" name="Cosa abbiamo imparato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Cosa abbiamo imparato</a:t>
            </a:r>
          </a:p>
        </p:txBody>
      </p:sp>
      <p:sp>
        <p:nvSpPr>
          <p:cNvPr id="208" name="Volume dei dati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Volume dei dati </a:t>
            </a:r>
          </a:p>
          <a:p>
            <a:pPr/>
            <a:r>
              <a:t>Relazioni tra i progetti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