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72" r:id="rId3"/>
    <p:sldId id="276" r:id="rId4"/>
    <p:sldId id="267" r:id="rId5"/>
    <p:sldId id="271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8" r:id="rId17"/>
    <p:sldId id="269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626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3135"/>
    <p:restoredTop sz="95788"/>
  </p:normalViewPr>
  <p:slideViewPr>
    <p:cSldViewPr snapToGrid="0" snapToObjects="1">
      <p:cViewPr varScale="1">
        <p:scale>
          <a:sx n="110" d="100"/>
          <a:sy n="110" d="100"/>
        </p:scale>
        <p:origin x="176" y="3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10/1/26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dirty="0"/>
              <a:t>10/1/26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10/1/26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10/1/26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10/1/26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10/1/26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magine panoramica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 cit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10/1/26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s://www.mirabileweb.it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package" Target="../embeddings/Foglio_di_lavoro_di_Microsoft_Excel.xlsx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478DB94-38FD-E840-B04D-8245F0AEED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92398" y="1575583"/>
            <a:ext cx="6815669" cy="1811082"/>
          </a:xfrm>
        </p:spPr>
        <p:txBody>
          <a:bodyPr/>
          <a:lstStyle/>
          <a:p>
            <a:r>
              <a:rPr lang="it-IT" sz="4200" i="1" dirty="0"/>
              <a:t>OPA «Opere Perdute e Anonime» (III-XV sec.)</a:t>
            </a:r>
            <a:endParaRPr lang="it-IT" sz="4200" dirty="0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D7C9FA75-EEB7-EC4C-AE9E-73B6FA780F6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it-IT" dirty="0"/>
          </a:p>
          <a:p>
            <a:r>
              <a:rPr lang="it-IT" dirty="0"/>
              <a:t>XXX Corso Internazionale di Formazione Bibliografica</a:t>
            </a:r>
            <a:br>
              <a:rPr lang="it-IT" dirty="0"/>
            </a:br>
            <a:r>
              <a:rPr lang="it-IT" i="1" dirty="0"/>
              <a:t>Medioevo latino. Metodologie e tecniche bibliografiche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2218124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egnaposto contenuto 12">
            <a:extLst>
              <a:ext uri="{FF2B5EF4-FFF2-40B4-BE49-F238E27FC236}">
                <a16:creationId xmlns:a16="http://schemas.microsoft.com/office/drawing/2014/main" id="{341E8611-1DEA-24FE-3021-0BB7052DC2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Char char="-"/>
            </a:pPr>
            <a:r>
              <a:rPr lang="it-IT" dirty="0"/>
              <a:t>indagine sui testi anonimi, pseudoepigrafi, perduti e frammentari, al fine di produrre strumenti che permettano una migliore comprensione della cultura e della tradizione tardoantica e mediolatina</a:t>
            </a:r>
          </a:p>
          <a:p>
            <a:pPr>
              <a:buFontTx/>
              <a:buChar char="-"/>
            </a:pPr>
            <a:r>
              <a:rPr lang="it-IT" dirty="0"/>
              <a:t>Collana di studi e di edizione di opere anonime</a:t>
            </a:r>
          </a:p>
          <a:p>
            <a:pPr>
              <a:buFontTx/>
              <a:buChar char="-"/>
            </a:pPr>
            <a:r>
              <a:rPr lang="it-IT" dirty="0"/>
              <a:t>implementazione di una banca dati che ospita attualmente circa 6000 schede relative a testi anonimi e pseudepigrafi, accessibile in linea e consultabile in open access (</a:t>
            </a:r>
            <a:r>
              <a:rPr lang="it-IT" dirty="0">
                <a:hlinkClick r:id="rId2"/>
              </a:rPr>
              <a:t>https://www.mirabileweb.it/</a:t>
            </a:r>
            <a:r>
              <a:rPr lang="it-IT" dirty="0"/>
              <a:t>)</a:t>
            </a:r>
          </a:p>
        </p:txBody>
      </p:sp>
      <p:pic>
        <p:nvPicPr>
          <p:cNvPr id="19" name="Immagine 18">
            <a:extLst>
              <a:ext uri="{FF2B5EF4-FFF2-40B4-BE49-F238E27FC236}">
                <a16:creationId xmlns:a16="http://schemas.microsoft.com/office/drawing/2014/main" id="{69BA9DDA-9B6C-F91B-F29A-1FD1B9E288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8364" y="1073888"/>
            <a:ext cx="10495270" cy="828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28052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7D9CAE-3CDC-B4D1-FCD0-8D60CBAB8A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egnaposto contenuto 7">
            <a:extLst>
              <a:ext uri="{FF2B5EF4-FFF2-40B4-BE49-F238E27FC236}">
                <a16:creationId xmlns:a16="http://schemas.microsoft.com/office/drawing/2014/main" id="{DC7883A5-906F-F4A2-5F59-5A8C829F3A0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37144" y="1357900"/>
            <a:ext cx="3457237" cy="4682375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45AB3D8A-2CEF-3F8A-A61D-BD8A050470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90383" y="776414"/>
            <a:ext cx="3742175" cy="5305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2077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id="{511151AD-F770-47FC-C840-5A776A9B7F2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97857" y="900374"/>
            <a:ext cx="10060000" cy="5025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84374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347F3EC7-7065-6842-A4B9-30DF7A7AC6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3886" y="1147315"/>
            <a:ext cx="10134599" cy="4563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44441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id="{35F2F246-7B49-912B-7DB1-39F7088BB5E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86545" y="664200"/>
            <a:ext cx="10069285" cy="552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02893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09CEB92D-A4C6-94BE-3CCA-BAEC8DAE62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929392"/>
            <a:ext cx="9905999" cy="4999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6261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C4545984-7152-B6AA-7BEC-D0ED3208F1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710" y="802560"/>
            <a:ext cx="10196579" cy="5436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53725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4C89E2E7-57FA-6D1F-2DF3-4AAEB51543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1229" y="756150"/>
            <a:ext cx="10123715" cy="5345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80896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F921E839-40FE-BB6C-9C80-04378437EF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5244" y="775084"/>
            <a:ext cx="10318556" cy="5307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78030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14CD8028-0987-8F4D-FBC7-1E3403E81B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7712" y="821871"/>
            <a:ext cx="10380086" cy="5214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0524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F64E7B43-7DF2-57AB-9145-DF437CDABB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8828" y="569080"/>
            <a:ext cx="10254343" cy="5719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50703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37902E37-E510-AD6A-3FB3-B141B42A06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1115" y="722497"/>
            <a:ext cx="10809514" cy="5392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02852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C8F7E4EE-1EE6-8FF1-8987-5575DC7288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6322" y="794707"/>
            <a:ext cx="8756450" cy="5268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0365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518E6387-0B08-FC1F-8E13-00839F5C1B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3898" y="1070756"/>
            <a:ext cx="9124204" cy="4716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35920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70085514-75F4-97DE-905E-C998F55A5C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0136" y="707013"/>
            <a:ext cx="8171727" cy="5443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36364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ggetto 1">
            <a:extLst>
              <a:ext uri="{FF2B5EF4-FFF2-40B4-BE49-F238E27FC236}">
                <a16:creationId xmlns:a16="http://schemas.microsoft.com/office/drawing/2014/main" id="{A4F8A780-959E-8F11-06A6-0A59AB13E71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48116183"/>
              </p:ext>
            </p:extLst>
          </p:nvPr>
        </p:nvGraphicFramePr>
        <p:xfrm>
          <a:off x="1400537" y="1080014"/>
          <a:ext cx="9861631" cy="46979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glio di lavoro" r:id="rId2" imgW="12395200" imgH="5905500" progId="Excel.Sheet.12">
                  <p:embed/>
                </p:oleObj>
              </mc:Choice>
              <mc:Fallback>
                <p:oleObj name="Foglio di lavoro" r:id="rId2" imgW="12395200" imgH="590550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400537" y="1080014"/>
                        <a:ext cx="9861631" cy="469797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6507106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o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Organico</Template>
  <TotalTime>601</TotalTime>
  <Words>98</Words>
  <Application>Microsoft Macintosh PowerPoint</Application>
  <PresentationFormat>Widescreen</PresentationFormat>
  <Paragraphs>6</Paragraphs>
  <Slides>17</Slides>
  <Notes>0</Notes>
  <HiddenSlides>0</HiddenSlides>
  <MMClips>0</MMClips>
  <ScaleCrop>false</ScaleCrop>
  <HeadingPairs>
    <vt:vector size="8" baseType="variant">
      <vt:variant>
        <vt:lpstr>Caratteri utilizzati</vt:lpstr>
      </vt:variant>
      <vt:variant>
        <vt:i4>2</vt:i4>
      </vt:variant>
      <vt:variant>
        <vt:lpstr>Tema</vt:lpstr>
      </vt:variant>
      <vt:variant>
        <vt:i4>1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17</vt:i4>
      </vt:variant>
    </vt:vector>
  </HeadingPairs>
  <TitlesOfParts>
    <vt:vector size="21" baseType="lpstr">
      <vt:lpstr>Arial</vt:lpstr>
      <vt:lpstr>Garamond</vt:lpstr>
      <vt:lpstr>Organico</vt:lpstr>
      <vt:lpstr>Foglio di lavoro</vt:lpstr>
      <vt:lpstr>OPA «Opere Perdute e Anonime» (III-XV sec.)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del Compendium Auctorum Latinorum Medii Aevi (CALMA)</dc:title>
  <dc:creator>Laura Vangone</dc:creator>
  <cp:lastModifiedBy>Laura Vangone</cp:lastModifiedBy>
  <cp:revision>25</cp:revision>
  <dcterms:created xsi:type="dcterms:W3CDTF">2023-09-26T08:37:01Z</dcterms:created>
  <dcterms:modified xsi:type="dcterms:W3CDTF">2026-10-01T15:38:52Z</dcterms:modified>
</cp:coreProperties>
</file>