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tre cose: capire cosa c'è dentro un modello linguistico, senza filosofia; vedere cosa abbiamo costruito per la bibliografia MEL da fine luglio; poi lavorare: ognuno di voi avrà una rivista e arriverà fino a una scheda importata.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Circa 35 minuti di presentazione. Le prime slide sono tecniche ma brevi: servono a capire perché lo strumento è fatto così.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tecnico da portare a casa: non c'è un modulo "riassunto" o un modulo "traduzione". C'è un'unica operazione ripetuta: dato il testo finora, quale pezzo viene dopo. Le probabilità qui sono inventate a scopo illustrativo. Nota che "Stiftsbibliothek" è spezzato in due: il modello non vede parole, vede token.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del triage vengono dal codice: per decidere se un articolo riguarda la tradizione latina medievale bastano abstract e prime pagine. Leggere il PDF intero costerebbe da dieci a venti volte tanto.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Conseguenza pratica: se volete che il modello lavori su un dato preciso, quel dato deve essere nel contesto. Quello che «ricorda» dall'addestramento è una compressione statistica, non un archivio consultabile.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RAG: siamo noi a decidere, prima della chiamata, cosa il modello leggerà. È il caso del triage (abstract dell'editore) e del lemma (candidati dall'albero). Il limite l'abbiamo visto sul lemma: se la ricerca non porta il nodo giusto, il modello non può rimediare. Strumenti: il modello decide durante la risposta cosa cercare, e il programma esegue. MCP (Model Context Protocol) è uno standard aperto proposto da Anthropic nel 2024 per descrivere questi strumenti una volta sola e usarli da assistenti diversi: un server MCP sul vostro database, e qualunque client compatibile lo può interrogare. Nella Bibliografia AI la chat di revisione usa lo stesso principio senza MCP: ogni giro può chiedere ricerche nell'archivio, al massimo due giri, e un record entra nella bozza solo con un id che una ricerca ha restituito.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Grounding, «ancoraggio»: invece di chiedere al modello quello che ricorda, gli si dà il testo su cui lavorare e gli si chiede di restare dentro quel testo. Tre ingredienti: il materiale nel contesto (RAG o strumenti, slide precedente), l'obbligo di citare il passo, e un controllo esterno che la citazione esista davvero. Il terzo è quello che molti dimenticano: senza verifica, il modello può inventare anche la citazione. Nella Bibliografia AI lo scorer declassa a «incerto» ogni proposta la cui citazione non si trova nel materiale letto; lo vedremo nella parte sul progetto. Il dato 8 su 19 viene dallo spike sul lemma (MBA-64). In una scheda dove si importano solo i dati presenti nella sintesi, e la sintesi deve rispecchiare l'articolo, inventare non è un errore fra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Queste sono le leve reali. Il modello è Claude Opus 5 via API Anthropic. Recupero = dargli il materiale giusto; output strutturato = forzare la forma della risposta; caching e batch = tenere basso il costo mentre si itera. Il batch serve quando la risposta non serve subito: per verificare un prompt si rilanciano gli stessi articoli di riferimento (il gold set, congelato perché il confronto sia equo) e si confrontano i risultati il giorno dopo. Non serve per il laboratorio, dove la risposta la volete adesso.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è tratto da libs/mel-schedatura/src/lib/triage/request.ts e verdict.ts. Il prompt reale è molto più lungo: spiega il criterio (tradizione latina medievale, anche attraverso catene di traduzione), il Fortleben, gli articoli di metodo. Il prompt è in italiano perché l'intero processo redazionale lo è.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Scrivere una sintesi in stile MEL e riconoscere che «Admont, Stiftsbibliothek, 517» è un manoscritto che l'archivio già conosce sono due mestieri diversi. Chi dice «automatizziamo la bibliografia», al singolare, ha già sbagliato la domanda.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Stato dalla board YouTrack MBA al 27 settembre: S5 e S6 chiusi, S1, S2, S3 e S7 in corso, S4 da fare.La prima mossa non è stata scegliere il modello, ma tagliare il problema. L'ordine ha una ragione: se il sistema non sa distinguere un articolo da schedare da uno da scartare, non ha senso insegnargli a schedare. E per il triage la risposta giusta esisteva già: cinquant'anni di schede dicono cosa la redazione ha incluso. Il lemma (S4) è il pezzo più difficile: l'epic è ancora aperto, ma le prove di verifica sono fatte e oggi il sistema propone il lemma su richiesta, senza scriverlo.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nucleo è una libreria pura, senza framework: i prompt vanno iterati decine di volte da riga di comando, e far passare ogni giro dall'applicazione sarebbe attrito inutile. La bozza si salva in una tabella a parte; nulla tocca la tabella SCHEDE finché non si preme «Importa nell'archivio», e allora la scheda entra con SCHEDE.STATUS = 2, «importata»: né provvisoria né definitiva. Persée vieta la pagina dell'indice nel robots.txt e noi lo rispettiamo: per questo si parte dal DOI e da Crossref.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Dettaglio tecnico: la funzione «citations» dell'API darebbe la collocazione verificata lato server, ma non si può combinare con l'output strutturato (errore 400). Abbiamo scelto lo schema imposto, con citazioni dichiarate dal modello e verificate a valle. Insieme sono più forti di ciascuna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Conteggi del 27 settembre: 103 ticket (82 chiusi, 7 in corso, 14 da fare); 117 commit non di merge che citano un ticket MBA; righe e file di test contati su libs/mel-schedatura e apps/mel-api, senza l'interfaccia Angular. Il 29 luglio nel monorepo non esisteva nulla di AI: nessuna dipendenza, nessuna libreria PDF. Titoli di ticket da leggere: «Il regime di paginazione cambia nella vita di una rivista», «Il livello di testo di certi PDF sbaglia le cifre», «AI robot blocking mitigation».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triage era nato per ridurre il carico: la percentuale di fascicolo da non leggere. Su oltre 110 articoli ne scarta fra lo 0 e il 3,7%, e il numero non si muove nemmeno con quattro volte l'evidenza. Il modello è istruito a dire «incerto» quando il materiale non basta, e a non forzare una decisione. Rispetto all'obiettivo iniziale è un risultato negativo, e va detto così. Il dato positivo è un altro: sul Journal of Medieval History, dandogli gli abstract, gli incerti scendono dal 100% al 22,6% e i verdetti decisi passano da 0 a 41. La redazione ha deciso: mostrare sempre tutti gli articoli, perché un articolo perso costa più di uno letto per niente.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Sonnet è più deciso — meno incerti, riduzione di carico doppia — ma la decisione in più è sbagliata dalla parte che costa. Il confronto è stato possibile con un solo comando perché la pipeline ha una variabile sola: se cambia solo il modello, la differenza è attribuibile al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il lemma vero arriva fra i candidati, il modello di solito lo sceglie: 12 volte su 13 nella prova di MBA-68. Quando non arriva, non può inventarlo. Esempio dal primo esperimento: il modello scrive Iohannes Picus Mirandulanus, l'albero ha Iohannes Picus de Mirandula, e il nodo giusto non entra fra i candidati. Per questo il lemma il sistema lo propone solo su richiesta e spiega perché, ma lo scegliete voi.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qui è nato l'indice MATCH_FORME con punteggio a bande (MBA-61, MBA-62): tagli delle desinenze, blocchi, distanze, soglie. Nessuna AI generativa: ingegneria dei dati classica. È la parte che decide se il sistema aiuta o danneggia l'archivio.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redattrice impiega fra trenta minuti e oltre un'ora per una sola scheda completa, secondo la relazione di progetto. Il sistema legge un fascicolo intero in pochi minuti; nel confronto di MBA-23 il triage di due volumi di Scriptorium è costato 0,36 dollari con Opus 5. Ma quello che accelera è la parte meccanica: il tempo liberato va speso sul giudizio, non tolto.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repository c'è un CLAUDE.md con le regole del progetto (lingua dei commenti, test al 100%, merge request obbligatorie, ticket in italiano). L'assistente di programmazione lavora dentro queste regole. Il confronto Opus/Sonnet (MBA-23) è stato fatto senza toccare il codice, cambiando una variabile d'ambiente.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valore non è solo il tempo. Leggendo cinquant'anni di schede contro gli indici degli editori, il sistema ha fatto emergere errori e lacune dell'archivio stesso: intervalli di pagine come 299-39, schede duplicate, luoghi parcheggiati senza collocazione, articoli omessi (il caso Grégoire). Usatelo anche così: chiedetegli di contraddirvi, di trovare ciò che manca, di indicare il passo che smentisce la sua stessa conclusione.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Valgono per questo strumento e per qualunque chatbot usiate per la tesi o la ricerca. La regola 5 è quella che ci ha permesso di confrontare Opus e Sonnet con un dato invece che con un'impressione.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lezione di metodo del progetto. Per il triage il termine di verifica esisteva già: cinquant'anni di schede. E la decisione più importante non è venuta da una metrica, ma dall'asimmetria dei costi: un articolo perso vale più di dieci letti per niente.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Ognuno ha il proprio account: il nome di chi prepara la scheda arriva dal login, non si scrive più a mano. «Analizza», la proposta di lemma e i messaggi in chat hanno un costo: la pagina lo dice sul bottone. La bozza si salva a ogni modifica e si ritrova riaprendo l'analisi. Nella chat potete scrivere «accorcia la sintesi», «aggiungi il manoscritto…», «perché questo lemma?»: le modifiche compaiono sotto la risposta con «annulla queste modifiche». Niente arriva all'archivio senza «Importa nell'archivio». Il compito non è «vedere se l'AI è brava», è esercitare il giudizio: accettare, rifiutare, correggere, e scrivere perché.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Tutti in inglese. Per partire: Karpathy per il funzionamento, Mollick per l'uso. La guida di Anthropic è la più vicina a ciò che abbiamo fatto nel progetto: prompt di sistema, esempi, output strutturato.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Tutti i numeri sono stati ricontrollati sulle fonti il 27 settembre 2026. I conteggi di ticket, commit e righe di codice cambiano ogni giorno: sono una fotografia a quella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Chiudere qui e passare al lavoro. Restare disponibili per i punti dove la spiegazione a voce vale più di quella scritta.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2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5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LABORATORIO · 29 SETTEMBRE 2026 · SISMEL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812765" y="2278432"/>
            <a:ext cx="1015968" cy="50767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4" name="Text 2"/>
          <p:cNvSpPr/>
          <p:nvPr/>
        </p:nvSpPr>
        <p:spPr>
          <a:xfrm>
            <a:off x="812765" y="2583168"/>
            <a:ext cx="10883436" cy="1412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52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Bibliografia MEL assistita dall'intelligenza artificiale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812765" y="4224005"/>
            <a:ext cx="10883436" cy="3454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Come funziona un modello linguistico, cosa abbiamo costruito, come usarlo bene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2765" y="5796323"/>
            <a:ext cx="10883436" cy="27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Matteo · AIM — Archivio Integrato Medioevo Latino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5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PROGRAMMA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1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Teoria e pratica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5" y="1930311"/>
            <a:ext cx="812798" cy="416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752560" y="1991177"/>
            <a:ext cx="9915448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Cos'è un LLM</a:t>
            </a:r>
            <a:r>
              <a:rPr lang="en-US" sz="17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token, addestramento, perché inventa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2765" y="2499296"/>
            <a:ext cx="812798" cy="416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02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752560" y="2560162"/>
            <a:ext cx="9915448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progetto</a:t>
            </a:r>
            <a:r>
              <a:rPr lang="en-US" sz="17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sette pezzi, un'architettura, una regola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12765" y="3068282"/>
            <a:ext cx="812798" cy="416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03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52560" y="3129148"/>
            <a:ext cx="9915448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Cosa abbiamo verificato</a:t>
            </a:r>
            <a:r>
              <a:rPr lang="en-US" sz="17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e dove sbaglia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12765" y="3637267"/>
            <a:ext cx="812798" cy="416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04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752560" y="3698132"/>
            <a:ext cx="9915448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Usare l'AI</a:t>
            </a:r>
            <a:r>
              <a:rPr lang="en-US" sz="17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più veloci, ma anche da un'altra angolazione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12765" y="4206253"/>
            <a:ext cx="812798" cy="416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05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752560" y="4267118"/>
            <a:ext cx="9915448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laboratorio</a:t>
            </a:r>
            <a:r>
              <a:rPr lang="en-US" sz="17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una rivista a testa, fino a una scheda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6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· COS'È UN LLM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1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 modello linguistico predice il token successivo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882674"/>
            <a:ext cx="447108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862" y="1948796"/>
            <a:ext cx="264065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345571" y="1882674"/>
            <a:ext cx="980498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462493" y="1948796"/>
            <a:ext cx="797455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sintesi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408592" y="1882674"/>
            <a:ext cx="660455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5513" y="1948796"/>
            <a:ext cx="477412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cita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151569" y="1882674"/>
            <a:ext cx="447108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68491" y="1948796"/>
            <a:ext cx="264065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il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681200" y="1882674"/>
            <a:ext cx="873802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98122" y="1948796"/>
            <a:ext cx="690759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codice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637525" y="1882674"/>
            <a:ext cx="980498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446" y="1948796"/>
            <a:ext cx="797455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Admont,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700545" y="1882674"/>
            <a:ext cx="873802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17467" y="1948796"/>
            <a:ext cx="690759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Stifts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656870" y="1882674"/>
            <a:ext cx="1407192" cy="381125"/>
          </a:xfrm>
          <a:prstGeom prst="roundRect">
            <a:avLst>
              <a:gd name="adj" fmla="val 12496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73792" y="1948796"/>
            <a:ext cx="1224148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bibliothek,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143409" y="1885296"/>
            <a:ext cx="411477" cy="375882"/>
          </a:xfrm>
          <a:prstGeom prst="roundRect">
            <a:avLst>
              <a:gd name="adj" fmla="val 13515"/>
            </a:avLst>
          </a:prstGeom>
          <a:solidFill>
            <a:srgbClr val="A63A2B"/>
          </a:solidFill>
          <a:ln/>
        </p:spPr>
      </p:sp>
      <p:sp>
        <p:nvSpPr>
          <p:cNvPr id="21" name="Text 19"/>
          <p:cNvSpPr/>
          <p:nvPr/>
        </p:nvSpPr>
        <p:spPr>
          <a:xfrm>
            <a:off x="8295809" y="1948796"/>
            <a:ext cx="157477" cy="274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?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2765" y="2571756"/>
            <a:ext cx="939783" cy="27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517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1854138" y="2594626"/>
            <a:ext cx="5118060" cy="203157"/>
          </a:xfrm>
          <a:prstGeom prst="roundRect">
            <a:avLst>
              <a:gd name="adj" fmla="val 12503"/>
            </a:avLst>
          </a:prstGeom>
          <a:solidFill>
            <a:srgbClr val="A63A2B"/>
          </a:solidFill>
          <a:ln/>
        </p:spPr>
      </p:sp>
      <p:sp>
        <p:nvSpPr>
          <p:cNvPr id="24" name="Text 22"/>
          <p:cNvSpPr/>
          <p:nvPr/>
        </p:nvSpPr>
        <p:spPr>
          <a:xfrm>
            <a:off x="7124589" y="2580632"/>
            <a:ext cx="392898" cy="256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0,62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12765" y="2909551"/>
            <a:ext cx="939783" cy="27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Cod.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854138" y="2932421"/>
            <a:ext cx="1733539" cy="203157"/>
          </a:xfrm>
          <a:prstGeom prst="roundRect">
            <a:avLst>
              <a:gd name="adj" fmla="val 12503"/>
            </a:avLst>
          </a:prstGeom>
          <a:solidFill>
            <a:srgbClr val="C98B7F"/>
          </a:solidFill>
          <a:ln/>
        </p:spPr>
      </p:sp>
      <p:sp>
        <p:nvSpPr>
          <p:cNvPr id="27" name="Text 25"/>
          <p:cNvSpPr/>
          <p:nvPr/>
        </p:nvSpPr>
        <p:spPr>
          <a:xfrm>
            <a:off x="3740068" y="2918428"/>
            <a:ext cx="392898" cy="256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0,21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12765" y="3247346"/>
            <a:ext cx="939783" cy="27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MS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1854138" y="3270216"/>
            <a:ext cx="742932" cy="203157"/>
          </a:xfrm>
          <a:prstGeom prst="roundRect">
            <a:avLst>
              <a:gd name="adj" fmla="val 12503"/>
            </a:avLst>
          </a:prstGeom>
          <a:solidFill>
            <a:srgbClr val="C98B7F"/>
          </a:solidFill>
          <a:ln/>
        </p:spPr>
      </p:sp>
      <p:sp>
        <p:nvSpPr>
          <p:cNvPr id="30" name="Text 28"/>
          <p:cNvSpPr/>
          <p:nvPr/>
        </p:nvSpPr>
        <p:spPr>
          <a:xfrm>
            <a:off x="2749462" y="3256223"/>
            <a:ext cx="2155818" cy="256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0,09 · probabilità illustrative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12765" y="3801025"/>
            <a:ext cx="10883436" cy="577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ogni passo il modello legge </a:t>
            </a:r>
            <a:r>
              <a:rPr lang="en-US" sz="1500" b="1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tutto</a:t>
            </a:r>
            <a:r>
              <a:rPr lang="en-US" sz="15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il testo precedente, calcola una distribuzione di probabilità sul suo vocabolario, sceglie un token, lo aggiunge e ricomincia. Tutto il resto — riassumere, tradurre, estrarre — nasce da questo ciclo.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6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· COS'È UN LLM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1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Tutto si conta in token: contesto, tempo, costo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933487"/>
            <a:ext cx="3380344" cy="2148766"/>
          </a:xfrm>
          <a:prstGeom prst="roundRect">
            <a:avLst>
              <a:gd name="adj" fmla="val 3398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2531" y="2190077"/>
            <a:ext cx="2953177" cy="528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Token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72531" y="2794567"/>
            <a:ext cx="2953177" cy="1056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pezzo di parola. Le parole comuni inglesi sono un token; latino, italiano e segnature ne richiedono di più.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05792" y="1933487"/>
            <a:ext cx="3380344" cy="2148766"/>
          </a:xfrm>
          <a:prstGeom prst="roundRect">
            <a:avLst>
              <a:gd name="adj" fmla="val 3398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62382" y="2190077"/>
            <a:ext cx="2953177" cy="528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Contesto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662382" y="2794567"/>
            <a:ext cx="2953177" cy="1056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Tutto ciò che il modello vede in una chiamata: istruzioni, materiale, risposta. Fuori dalla finestra, per lui, non esiste.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5643" y="1933487"/>
            <a:ext cx="3380389" cy="2148766"/>
          </a:xfrm>
          <a:prstGeom prst="roundRect">
            <a:avLst>
              <a:gd name="adj" fmla="val 3398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52234" y="2190077"/>
            <a:ext cx="2953224" cy="528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Costo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252234" y="2794567"/>
            <a:ext cx="2953224" cy="79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 paga per token letti e prodotti. Quanto materiale dare al modello è una scelta di progetto.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2765" y="4447370"/>
            <a:ext cx="10566443" cy="0"/>
          </a:xfrm>
          <a:prstGeom prst="line">
            <a:avLst/>
          </a:prstGeom>
          <a:noFill/>
          <a:ln w="12700">
            <a:solidFill>
              <a:srgbClr val="E2D9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2765" y="4655772"/>
            <a:ext cx="10883436" cy="577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Nel triage: </a:t>
            </a:r>
            <a:r>
              <a:rPr lang="en-US" sz="15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2.000–5.000 token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(abstract, parole chiave, prime pagine) invece di </a:t>
            </a:r>
            <a:r>
              <a:rPr lang="en-US" sz="15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45.000–120.000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per un PDF completo. È questa differenza che rende lo strumento sostenibile.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6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· COS'È UN LLM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Da dove viene quello che il modello sa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933485"/>
            <a:ext cx="3075518" cy="2523334"/>
          </a:xfrm>
          <a:prstGeom prst="roundRect">
            <a:avLst>
              <a:gd name="adj" fmla="val 2894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2531" y="2190077"/>
            <a:ext cx="263920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72531" y="2505004"/>
            <a:ext cx="2639206" cy="330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Pre-addestramento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72531" y="2911363"/>
            <a:ext cx="2639206" cy="1314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Miliardi di pagine. L'unico compito: indovinare il token successivo. I parametri (i «pesi») si aggiustano a ogni errore.</a:t>
            </a:r>
            <a:endParaRPr lang="en-US" sz="1400" dirty="0"/>
          </a:p>
        </p:txBody>
      </p:sp>
      <p:pic>
        <p:nvPicPr>
          <p:cNvPr id="8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047024" y="3106232"/>
            <a:ext cx="355593" cy="177797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58182" y="1933485"/>
            <a:ext cx="3075563" cy="2523334"/>
          </a:xfrm>
          <a:prstGeom prst="roundRect">
            <a:avLst>
              <a:gd name="adj" fmla="val 2894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14773" y="2190077"/>
            <a:ext cx="2639253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814773" y="2505004"/>
            <a:ext cx="2639253" cy="330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Post-addestramento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814773" y="2911363"/>
            <a:ext cx="2639253" cy="1056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Esempi di istruzioni e risposte, giudizi umani sulle risposte migliori. Da completatore di testo ad assistente.</a:t>
            </a:r>
            <a:endParaRPr lang="en-US" sz="1400" dirty="0"/>
          </a:p>
        </p:txBody>
      </p:sp>
      <p:pic>
        <p:nvPicPr>
          <p:cNvPr id="13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789311" y="3106232"/>
            <a:ext cx="355593" cy="177797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300469" y="1933485"/>
            <a:ext cx="3075563" cy="2523334"/>
          </a:xfrm>
          <a:prstGeom prst="roundRect">
            <a:avLst>
              <a:gd name="adj" fmla="val 2894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557061" y="2190077"/>
            <a:ext cx="2639253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8557061" y="2505004"/>
            <a:ext cx="2639253" cy="330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Uso (inferenza)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8557061" y="2911363"/>
            <a:ext cx="2639253" cy="1056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pesi sono fissi. Il modello non impara dalla vostra conversazione: vede solo il contesto che gli date.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812765" y="4815588"/>
            <a:ext cx="10883436" cy="3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sapere sta nei pesi, </a:t>
            </a:r>
            <a:r>
              <a:rPr lang="en-US" sz="15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 in un database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nessuna fonte da citare, nessuna garanzia che un dato esista.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>    </p:cNvPr>
          <p:cNvPicPr>
            <a:picLocks noChangeAspect="1"/>
          </p:cNvPicPr>
          <p:nvPr/>
        </p:nvPicPr>
        <p:blipFill>
          <a:blip r:embed="rId1"/>
          <a:srcRect l="27" r="27" t="0" b="0"/>
          <a:stretch/>
        </p:blipFill>
        <p:spPr>
          <a:xfrm>
            <a:off x="4064006" y="1597022"/>
            <a:ext cx="4063961" cy="36639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6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· COS'È UN LLM · INFERENZA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2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Portare al modello quello che non sa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831863"/>
            <a:ext cx="5175293" cy="2816748"/>
          </a:xfrm>
          <a:prstGeom prst="roundRect">
            <a:avLst>
              <a:gd name="adj" fmla="val 2593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125" y="2063049"/>
            <a:ext cx="485431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RAG · RETRIEVAL-AUGMENTED GENERATION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47125" y="2365294"/>
            <a:ext cx="4854310" cy="771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8"/>
              </a:lnSpc>
              <a:buNone/>
            </a:pPr>
            <a:r>
              <a:rPr lang="en-US" sz="13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Prima di chiamare il modello, il nostro codice </a:t>
            </a:r>
            <a:r>
              <a:rPr lang="en-US" sz="135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cerca</a:t>
            </a:r>
            <a:r>
              <a:rPr lang="en-US" sz="13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 documenti giusti e li mette nel contesto. Il modello risponde su quei passi, e può citarli.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047125" y="3199932"/>
            <a:ext cx="485431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63A2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domanda → ricerca → contesto → risposta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47125" y="3502177"/>
            <a:ext cx="4854310" cy="469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b="1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Nel progetto:</a:t>
            </a:r>
            <a:r>
              <a:rPr lang="en-US" sz="125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abstract da Crossref e OpenAlex; i nodi candidati per il lemma, cercati nell'albero dei lemmi.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00740" y="1831863"/>
            <a:ext cx="5175293" cy="2816748"/>
          </a:xfrm>
          <a:prstGeom prst="roundRect">
            <a:avLst>
              <a:gd name="adj" fmla="val 2593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31925" y="2063049"/>
            <a:ext cx="485431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STRUMENTI E MCP · MODEL CONTEXT PROTOCOL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31925" y="2365294"/>
            <a:ext cx="4854310" cy="10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8"/>
              </a:lnSpc>
              <a:buNone/>
            </a:pPr>
            <a:r>
              <a:rPr lang="en-US" sz="13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È il modello a </a:t>
            </a:r>
            <a:r>
              <a:rPr lang="en-US" sz="135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chiedere</a:t>
            </a:r>
            <a:r>
              <a:rPr lang="en-US" sz="13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mentre risponde: «cerca questo manoscritto». Un programma esegue e gli restituisce il risultato. MCP è lo standard aperto per collegare così un assistente a dati e strumenti.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431925" y="3448512"/>
            <a:ext cx="485431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63A2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richiesta → strumento → risultato → risposta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31925" y="3750757"/>
            <a:ext cx="4854310" cy="692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b="1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Nel progetto:</a:t>
            </a:r>
            <a:r>
              <a:rPr lang="en-US" sz="125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la chat di revisione può chiedere ricerche nell'archivio; un record entra nella bozza solo se una ricerca l'ha restituito.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12765" y="4905756"/>
            <a:ext cx="10883436" cy="3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 tutti e due i casi il dato arriva dal </a:t>
            </a:r>
            <a:r>
              <a:rPr lang="en-US" sz="15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contesto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non dai pesi: per questo si può verificare.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2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1685897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· PERCHÉ INVENTA, E COME SI ANCORA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2204027"/>
            <a:ext cx="10883436" cy="1142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 modello generativo, lasciato a sé, completa ciò che manca.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12765" y="3626309"/>
            <a:ext cx="5056099" cy="577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 per malizia: per costruzione. Plausibile non vuol dire vero.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12765" y="4305793"/>
            <a:ext cx="5056099" cy="8541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 «sono sicuro» non verifica niente: nel nostro primo test sul lemma si è detto sicuro 19 volte, e </a:t>
            </a:r>
            <a:r>
              <a:rPr lang="en-US" sz="150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 di queste erano sbagliate</a:t>
            </a:r>
            <a:r>
              <a:rPr lang="en-US" sz="15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75568" y="3626309"/>
            <a:ext cx="5403639" cy="1545734"/>
          </a:xfrm>
          <a:prstGeom prst="roundRect">
            <a:avLst>
              <a:gd name="adj" fmla="val 4930"/>
            </a:avLst>
          </a:prstGeom>
          <a:solidFill>
            <a:srgbClr val="252D3D"/>
          </a:solidFill>
          <a:ln/>
        </p:spPr>
      </p:sp>
      <p:sp>
        <p:nvSpPr>
          <p:cNvPr id="7" name="Shape 5"/>
          <p:cNvSpPr/>
          <p:nvPr/>
        </p:nvSpPr>
        <p:spPr>
          <a:xfrm>
            <a:off x="5975568" y="3626309"/>
            <a:ext cx="5403639" cy="1545734"/>
          </a:xfrm>
          <a:custGeom>
            <a:avLst/>
            <a:gdLst/>
            <a:ahLst/>
            <a:cxnLst/>
            <a:rect l="l" t="t" r="r" b="b"/>
            <a:pathLst>
              <a:path w="5403639" h="1545734">
                <a:moveTo>
                  <a:pt x="76200" y="1545734"/>
                </a:moveTo>
                <a:lnTo>
                  <a:pt x="76200" y="1545734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38100" stAng="16200000" swAng="-5400000"/>
                <a:lnTo>
                  <a:pt x="38100" y="1469534"/>
                </a:lnTo>
                <a:arcTo hR="76200" wR="38100" stAng="10800000" swAng="-5400000"/>
                <a:close/>
              </a:path>
            </a:pathLst>
          </a:custGeom>
          <a:solidFill>
            <a:srgbClr val="E58B74"/>
          </a:solidFill>
          <a:ln/>
        </p:spPr>
      </p:sp>
      <p:sp>
        <p:nvSpPr>
          <p:cNvPr id="8" name="Text 6"/>
          <p:cNvSpPr/>
          <p:nvPr/>
        </p:nvSpPr>
        <p:spPr>
          <a:xfrm>
            <a:off x="6241810" y="3829465"/>
            <a:ext cx="5056099" cy="330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 rimedio: grounding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241810" y="4223144"/>
            <a:ext cx="5056099" cy="771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8"/>
              </a:lnSpc>
              <a:buNone/>
            </a:pPr>
            <a:r>
              <a:rPr lang="en-US" sz="135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Ancorare la risposta a un testo dato: il modello risponde </a:t>
            </a:r>
            <a:r>
              <a:rPr lang="en-US" sz="1350" b="1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solo</a:t>
            </a:r>
            <a:r>
              <a:rPr lang="en-US" sz="135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da quel materiale, cita il passo esatto, e un controllo verifica che il passo esista. Se non c'è, la risposta è «incerto».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>    </p:cNvPr>
          <p:cNvPicPr>
            <a:picLocks noChangeAspect="1"/>
          </p:cNvPicPr>
          <p:nvPr/>
        </p:nvPicPr>
        <p:blipFill>
          <a:blip r:embed="rId1"/>
          <a:srcRect l="25" r="25" t="0" b="0"/>
          <a:stretch/>
        </p:blipFill>
        <p:spPr>
          <a:xfrm>
            <a:off x="4064006" y="876306"/>
            <a:ext cx="4063961" cy="51053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· GLI ATTREZZI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9194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 modello da solo non basta: cosa ci mettiamo intorno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4358" y="2338118"/>
          <a:ext cx="10554849" cy="2858467"/>
        </p:xfrm>
        <a:graphic>
          <a:graphicData uri="http://schemas.openxmlformats.org/drawingml/2006/table">
            <a:tbl>
              <a:tblPr/>
              <a:tblGrid>
                <a:gridCol w="2533164"/>
                <a:gridCol w="4010843"/>
                <a:gridCol w="4010843"/>
              </a:tblGrid>
              <a:tr h="344860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Tecnica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Cosa fa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Nel progetto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</a:tr>
              <a:tr h="344860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Prompt di sistema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Istruzioni stabili: ruolo, criterio, esiti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Il criterio di selezione MEL, in italiano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60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Output strutturato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La risposta rispetta uno schema JSON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Verdetto: proposta, motivazione, citazioni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344860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Recupero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Mettere nel contesto i documenti giusti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Crossref, OpenAlex, candidati d'archivio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60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Ragionamento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Il modello ragiona prima di rispondere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Il bottone «Perché?»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344860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Prompt caching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Le istruzioni ripetute costano un decimo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Ogni rilettura durante la messa a punto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306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Elaborazione in batch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Tante richieste spedite in un solo pacco; le risposte arrivano entro un tempo prestabilito invece che subito, e costano la metà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Le prove sul gold set: articoli già schedati dalla redazione, rianalizzati tutti insieme dopo ogni modifica al prompt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9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· DENTRO UNA CHIAMATA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Istruzioni in ingresso, uno schema in uscita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5" y="1879501"/>
            <a:ext cx="5181643" cy="2905339"/>
          </a:xfrm>
          <a:prstGeom prst="roundRect">
            <a:avLst>
              <a:gd name="adj" fmla="val 2623"/>
            </a:avLst>
          </a:prstGeom>
          <a:solidFill>
            <a:srgbClr val="1B2230"/>
          </a:solidFill>
          <a:ln/>
        </p:spPr>
      </p:sp>
      <p:sp>
        <p:nvSpPr>
          <p:cNvPr id="5" name="Text 3"/>
          <p:cNvSpPr/>
          <p:nvPr/>
        </p:nvSpPr>
        <p:spPr>
          <a:xfrm>
            <a:off x="1066734" y="2133470"/>
            <a:ext cx="4813915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PROMPT DI SISTEMA (ESTRATTO)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66734" y="2473802"/>
            <a:ext cx="4813915" cy="2082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Sei un assistente della redazione del Medioevo Latino (MEL).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Compito: il triage. Dato un articolo, proporre se vada schedato.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ESITI: "schedare" | "scartare" | "incerto".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"incerto" è un esito legittimo.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Ogni proposta decisa porta almeno una citazione alla lettera.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Non integrare con tue conoscenze pregresse.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197565" y="1879501"/>
            <a:ext cx="5181643" cy="2905339"/>
          </a:xfrm>
          <a:prstGeom prst="roundRect">
            <a:avLst>
              <a:gd name="adj" fmla="val 2623"/>
            </a:avLst>
          </a:prstGeom>
          <a:solidFill>
            <a:srgbClr val="1B2230"/>
          </a:solidFill>
          <a:ln/>
        </p:spPr>
      </p:sp>
      <p:sp>
        <p:nvSpPr>
          <p:cNvPr id="8" name="Text 6"/>
          <p:cNvSpPr/>
          <p:nvPr/>
        </p:nvSpPr>
        <p:spPr>
          <a:xfrm>
            <a:off x="6451534" y="2133470"/>
            <a:ext cx="4813915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RISPOSTA (JSON VALIDATO)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51534" y="2473802"/>
            <a:ext cx="4813915" cy="1853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{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  "proposal": "schedare",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  "summary": "…",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  "rationale": "…",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  "citations": [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    { "quote": "…", "locator": "p. 148" }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  ]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12765" y="5089618"/>
            <a:ext cx="10883436" cy="283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L'API garantisce la </a:t>
            </a:r>
            <a:r>
              <a:rPr lang="en-US" sz="1400" b="1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forma</a:t>
            </a: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; la regola «niente proposta senza citazione» la verifichiamo noi, a valle.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· IL PROGETTO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Una scheda MEL sono sedici operazioni diverse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5" y="1930307"/>
            <a:ext cx="2005246" cy="1803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0"/>
              </a:lnSpc>
              <a:buNone/>
            </a:pPr>
            <a:r>
              <a:rPr lang="en-US" sz="140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16</a:t>
            </a:r>
            <a:endParaRPr lang="en-US" sz="14000" dirty="0"/>
          </a:p>
        </p:txBody>
      </p:sp>
      <p:sp>
        <p:nvSpPr>
          <p:cNvPr id="5" name="Text 3"/>
          <p:cNvSpPr/>
          <p:nvPr/>
        </p:nvSpPr>
        <p:spPr>
          <a:xfrm>
            <a:off x="3216778" y="2514464"/>
            <a:ext cx="8407303" cy="6350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rivista · lemma nell'albero · studiosi · titolo · anno · fascicolo · pagine · tavole e carte · sintesi · autori · opere · argomenti · luoghi · manoscritti · rimandi · DOI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31815" y="4063913"/>
            <a:ext cx="0" cy="942150"/>
          </a:xfrm>
          <a:prstGeom prst="line">
            <a:avLst/>
          </a:prstGeom>
          <a:noFill/>
          <a:ln w="38100">
            <a:solidFill>
              <a:srgbClr val="A63A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3601" y="4114682"/>
            <a:ext cx="5089031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Regola fondamentale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53601" y="4439748"/>
            <a:ext cx="5089031" cy="540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 importano solo i dati presenti nell'abstract generato: ogni entità della scheda deve comparire nell'abstract.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16615" y="4063913"/>
            <a:ext cx="0" cy="942150"/>
          </a:xfrm>
          <a:prstGeom prst="line">
            <a:avLst/>
          </a:prstGeom>
          <a:noFill/>
          <a:ln w="38100">
            <a:solidFill>
              <a:srgbClr val="A63A2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38401" y="4114682"/>
            <a:ext cx="5089031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Criterio ricorsivo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38401" y="4439748"/>
            <a:ext cx="5089031" cy="283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Medievale e latino vale per l'articolo e per ogni entità estratta.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9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· IL PROGETTO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Sette pezzi, non «un'AI»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882676"/>
            <a:ext cx="2520934" cy="1462985"/>
          </a:xfrm>
          <a:prstGeom prst="roundRect">
            <a:avLst>
              <a:gd name="adj" fmla="val 49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1719" y="2088455"/>
            <a:ext cx="2172657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S1 · in corso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21719" y="2377976"/>
            <a:ext cx="2172657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Triage del fascicolo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21719" y="2713186"/>
            <a:ext cx="2172657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Cosa schedare e cosa no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95614" y="1882676"/>
            <a:ext cx="2520979" cy="1462985"/>
          </a:xfrm>
          <a:prstGeom prst="roundRect">
            <a:avLst>
              <a:gd name="adj" fmla="val 49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1393" y="2088455"/>
            <a:ext cx="2172704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S2 · in corso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701393" y="2377976"/>
            <a:ext cx="2172704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Estrazione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701393" y="2713186"/>
            <a:ext cx="2172704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Sintesi MEL ed entità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75334" y="1882676"/>
            <a:ext cx="2520979" cy="1462985"/>
          </a:xfrm>
          <a:prstGeom prst="roundRect">
            <a:avLst>
              <a:gd name="adj" fmla="val 49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1113" y="2088455"/>
            <a:ext cx="2172704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S3 · in corso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81113" y="2377976"/>
            <a:ext cx="2172704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Collegamento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381113" y="2713186"/>
            <a:ext cx="2172704" cy="45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Quel nome stampato è quel record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855053" y="1882676"/>
            <a:ext cx="2520979" cy="1462985"/>
          </a:xfrm>
          <a:prstGeom prst="roundRect">
            <a:avLst>
              <a:gd name="adj" fmla="val 49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60833" y="2088455"/>
            <a:ext cx="2172704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6B72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S4 · da fare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060833" y="2377976"/>
            <a:ext cx="2172704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Lemma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060833" y="2713186"/>
            <a:ext cx="2172704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Dove sta nell'albero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15940" y="3504400"/>
            <a:ext cx="2520934" cy="1462985"/>
          </a:xfrm>
          <a:prstGeom prst="roundRect">
            <a:avLst>
              <a:gd name="adj" fmla="val 49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1719" y="3710180"/>
            <a:ext cx="2172657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S5 · fatto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21719" y="3999700"/>
            <a:ext cx="2172657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Anteprima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021719" y="4334911"/>
            <a:ext cx="2172657" cy="45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Bozza salvata, vista come la mostrerà Mirabile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495614" y="3504400"/>
            <a:ext cx="2520979" cy="1462985"/>
          </a:xfrm>
          <a:prstGeom prst="roundRect">
            <a:avLst>
              <a:gd name="adj" fmla="val 49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701393" y="3710180"/>
            <a:ext cx="2172704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S6 · fatto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701393" y="3999700"/>
            <a:ext cx="2172704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Revisione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3701393" y="4334911"/>
            <a:ext cx="2172704" cy="45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Chat accanto alla bozza, modifiche annullabili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175334" y="3504400"/>
            <a:ext cx="2520979" cy="1462985"/>
          </a:xfrm>
          <a:prstGeom prst="roundRect">
            <a:avLst>
              <a:gd name="adj" fmla="val 49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381113" y="3710180"/>
            <a:ext cx="2172704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S7 · in corso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381113" y="3999700"/>
            <a:ext cx="2172704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Import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6381113" y="4334911"/>
            <a:ext cx="2172704" cy="45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scheda entra con stato «importata»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851878" y="3501225"/>
            <a:ext cx="2527329" cy="1469335"/>
          </a:xfrm>
          <a:prstGeom prst="roundRect">
            <a:avLst>
              <a:gd name="adj" fmla="val 5186"/>
            </a:avLst>
          </a:prstGeom>
          <a:solidFill>
            <a:srgbClr val="1B2230"/>
          </a:solidFill>
          <a:ln/>
        </p:spPr>
      </p:sp>
      <p:sp>
        <p:nvSpPr>
          <p:cNvPr id="33" name="Text 31"/>
          <p:cNvSpPr/>
          <p:nvPr/>
        </p:nvSpPr>
        <p:spPr>
          <a:xfrm>
            <a:off x="9055036" y="3986975"/>
            <a:ext cx="2184645" cy="52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Ognuno verificabile </a:t>
            </a:r>
            <a:r>
              <a:rPr lang="en-US" sz="1400" b="1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 solo</a:t>
            </a:r>
            <a:r>
              <a:rPr lang="en-US" sz="1400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Si parte dal triage.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· ARCHITETTURA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Da un DOI a una scheda assistita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933482"/>
            <a:ext cx="1743538" cy="1747569"/>
          </a:xfrm>
          <a:prstGeom prst="roundRect">
            <a:avLst>
              <a:gd name="adj" fmla="val 4188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6358" y="2113905"/>
            <a:ext cx="1433501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 Fonte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96358" y="2433898"/>
            <a:ext cx="1433501" cy="10921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DOI ricostruisce l'indice da Crossref; abstract da OpenAlex, pagina o PDF</a:t>
            </a:r>
            <a:endParaRPr lang="en-US" sz="1200" dirty="0"/>
          </a:p>
        </p:txBody>
      </p:sp>
      <p:pic>
        <p:nvPicPr>
          <p:cNvPr id="7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664232" y="2743752"/>
            <a:ext cx="253969" cy="12698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022954" y="1933482"/>
            <a:ext cx="1743583" cy="1747569"/>
          </a:xfrm>
          <a:prstGeom prst="roundRect">
            <a:avLst>
              <a:gd name="adj" fmla="val 4188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03373" y="2113905"/>
            <a:ext cx="1433547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 Triage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203373" y="2433898"/>
            <a:ext cx="1433547" cy="878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Claude Opus 5 propone schedare, scartare o incerto, con citazioni</a:t>
            </a:r>
            <a:endParaRPr lang="en-US" sz="1200" dirty="0"/>
          </a:p>
        </p:txBody>
      </p:sp>
      <p:pic>
        <p:nvPicPr>
          <p:cNvPr id="11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871291" y="2743752"/>
            <a:ext cx="253969" cy="126985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230014" y="1933482"/>
            <a:ext cx="1743538" cy="1747569"/>
          </a:xfrm>
          <a:prstGeom prst="roundRect">
            <a:avLst>
              <a:gd name="adj" fmla="val 4188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410433" y="2113905"/>
            <a:ext cx="1433501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 Bozza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5410433" y="2433898"/>
            <a:ext cx="1433501" cy="66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Sintesi in stile MEL, manoscritti, autori, opere, luoghi</a:t>
            </a:r>
            <a:endParaRPr lang="en-US" sz="1200" dirty="0"/>
          </a:p>
        </p:txBody>
      </p:sp>
      <p:pic>
        <p:nvPicPr>
          <p:cNvPr id="15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078306" y="2743752"/>
            <a:ext cx="253969" cy="126985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437028" y="1933482"/>
            <a:ext cx="1743583" cy="1747569"/>
          </a:xfrm>
          <a:prstGeom prst="roundRect">
            <a:avLst>
              <a:gd name="adj" fmla="val 4188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617447" y="2113905"/>
            <a:ext cx="1433547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4 Archivio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7617447" y="2433898"/>
            <a:ext cx="1433547" cy="878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Ricerca dei record esistenti; lemma proposto su richiesta</a:t>
            </a:r>
            <a:endParaRPr lang="en-US" sz="1200" dirty="0"/>
          </a:p>
        </p:txBody>
      </p:sp>
      <p:pic>
        <p:nvPicPr>
          <p:cNvPr id="19" name="Image 3" descr="arrow-right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285365" y="2743752"/>
            <a:ext cx="253969" cy="126985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9640913" y="1930307"/>
            <a:ext cx="1738294" cy="1753919"/>
          </a:xfrm>
          <a:prstGeom prst="roundRect">
            <a:avLst>
              <a:gd name="adj" fmla="val 4384"/>
            </a:avLst>
          </a:prstGeom>
          <a:solidFill>
            <a:srgbClr val="1B2230"/>
          </a:solidFill>
          <a:ln/>
        </p:spPr>
      </p:sp>
      <p:sp>
        <p:nvSpPr>
          <p:cNvPr id="21" name="Text 15"/>
          <p:cNvSpPr/>
          <p:nvPr/>
        </p:nvSpPr>
        <p:spPr>
          <a:xfrm>
            <a:off x="9818710" y="2108107"/>
            <a:ext cx="1433501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5 Voi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9818710" y="2428106"/>
            <a:ext cx="1433501" cy="878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Revisione e chat, anteprima Mirabile, import con stato «importata»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812765" y="4039822"/>
            <a:ext cx="10883436" cy="273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libs/mel-schedatura (nucleo) · mel-api (NestJS) · aiml-intranet (Angular) · Prisma · SQL Server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9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· LA REGOLA RESA ESEGUIBILE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Non ci fidiamo del modello: lo rendiamo verificabile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933488"/>
            <a:ext cx="3235652" cy="1275135"/>
          </a:xfrm>
          <a:prstGeom prst="roundRect">
            <a:avLst>
              <a:gd name="adj" fmla="val 5727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125" y="2164674"/>
            <a:ext cx="2856481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Proposta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125" y="2515146"/>
            <a:ext cx="2856481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«schedare» + la citazione alla lettera + dove si trova</a:t>
            </a:r>
            <a:endParaRPr lang="en-US" sz="1300" dirty="0"/>
          </a:p>
        </p:txBody>
      </p:sp>
      <p:pic>
        <p:nvPicPr>
          <p:cNvPr id="7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207158" y="2482137"/>
            <a:ext cx="355593" cy="17779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715142" y="1936111"/>
            <a:ext cx="3230409" cy="1269891"/>
          </a:xfrm>
          <a:prstGeom prst="roundRect">
            <a:avLst>
              <a:gd name="adj" fmla="val 6001"/>
            </a:avLst>
          </a:prstGeom>
          <a:solidFill>
            <a:srgbClr val="1B2230"/>
          </a:solidFill>
          <a:ln/>
        </p:spPr>
      </p:sp>
      <p:sp>
        <p:nvSpPr>
          <p:cNvPr id="9" name="Text 6"/>
          <p:cNvSpPr/>
          <p:nvPr/>
        </p:nvSpPr>
        <p:spPr>
          <a:xfrm>
            <a:off x="4943705" y="2164674"/>
            <a:ext cx="2856481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Controllo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943705" y="2515146"/>
            <a:ext cx="2856481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passo citato compare davvero nel materiale letto?</a:t>
            </a:r>
            <a:endParaRPr lang="en-US" sz="1300" dirty="0"/>
          </a:p>
        </p:txBody>
      </p:sp>
      <p:pic>
        <p:nvPicPr>
          <p:cNvPr id="11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097941" y="2482137"/>
            <a:ext cx="355593" cy="177797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8609100" y="2014779"/>
            <a:ext cx="2766932" cy="508110"/>
          </a:xfrm>
          <a:prstGeom prst="roundRect">
            <a:avLst>
              <a:gd name="adj" fmla="val 1437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89522" y="2144401"/>
            <a:ext cx="2478272" cy="274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Sì</a:t>
            </a:r>
            <a:r>
              <a:rPr lang="en-US" sz="14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→ la proposta resta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605925" y="2627641"/>
            <a:ext cx="2773282" cy="502866"/>
          </a:xfrm>
          <a:prstGeom prst="roundRect">
            <a:avLst>
              <a:gd name="adj" fmla="val 15153"/>
            </a:avLst>
          </a:prstGeom>
          <a:solidFill>
            <a:srgbClr val="A63A2B"/>
          </a:solidFill>
          <a:ln/>
        </p:spPr>
      </p:sp>
      <p:sp>
        <p:nvSpPr>
          <p:cNvPr id="15" name="Text 11"/>
          <p:cNvSpPr/>
          <p:nvPr/>
        </p:nvSpPr>
        <p:spPr>
          <a:xfrm>
            <a:off x="8783725" y="2754641"/>
            <a:ext cx="2490213" cy="274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</a:t>
            </a:r>
            <a:r>
              <a:rPr lang="en-US" sz="1400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→ declassata a «incerto»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812765" y="3567392"/>
            <a:ext cx="10883436" cy="3200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Un'entità inventata arriva con una citazione inventata — e la citazione inventata </a:t>
            </a:r>
            <a:r>
              <a:rPr lang="en-US" sz="16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 supera il controllo</a:t>
            </a:r>
            <a:r>
              <a:rPr lang="en-US" sz="16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22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· DAL 29 LUGLIO A OGGI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9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Due mesi di lavoro, in numeri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5" y="1981082"/>
            <a:ext cx="2524644" cy="7873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103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812765" y="2793845"/>
            <a:ext cx="2524644" cy="52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ticket sulla board MBA, 82 chiusi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17845" y="1981082"/>
            <a:ext cx="2524691" cy="7873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117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3517845" y="2793845"/>
            <a:ext cx="2524691" cy="52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commit che citano un ticket MBA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22971" y="1981082"/>
            <a:ext cx="2524644" cy="7873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17.559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6222971" y="2793845"/>
            <a:ext cx="2524644" cy="52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righe TypeScript di nucleo e API, test esclusi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28051" y="1981082"/>
            <a:ext cx="2524691" cy="7873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97</a:t>
            </a:r>
            <a:endParaRPr lang="en-US" sz="6000" dirty="0"/>
          </a:p>
        </p:txBody>
      </p:sp>
      <p:sp>
        <p:nvSpPr>
          <p:cNvPr id="11" name="Text 9"/>
          <p:cNvSpPr/>
          <p:nvPr/>
        </p:nvSpPr>
        <p:spPr>
          <a:xfrm>
            <a:off x="8928051" y="2793845"/>
            <a:ext cx="2524691" cy="52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file di test, copertura richiesta 100%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12765" y="3698001"/>
            <a:ext cx="10883436" cy="577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Molti ticket non riguardano il modello ma i dati: paginazioni che cambiano, PDF che corrompono le cifre, riviste che bloccano i robot.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765" y="6238273"/>
            <a:ext cx="1088339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B93A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Fonti: board YouTrack MBA e repository AIML (libs/mel-schedatura, apps/mel-api), 27 settembre 2026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· COSA ABBIAMO VERIFICATO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6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 triage non filtra: prepara la lettura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882676"/>
            <a:ext cx="3147162" cy="1960915"/>
          </a:xfrm>
          <a:prstGeom prst="roundRect">
            <a:avLst>
              <a:gd name="adj" fmla="val 3724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125" y="2113855"/>
            <a:ext cx="2765335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6B72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OBIETTIVO INIZIALE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47125" y="2403376"/>
            <a:ext cx="2765335" cy="482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&gt; 50%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47125" y="2936776"/>
            <a:ext cx="2765335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del fascicolo che la redazione non deve più leggere</a:t>
            </a:r>
            <a:endParaRPr lang="en-US" sz="1300" dirty="0"/>
          </a:p>
        </p:txBody>
      </p:sp>
      <p:pic>
        <p:nvPicPr>
          <p:cNvPr id="8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093261" y="2786918"/>
            <a:ext cx="304781" cy="15239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28202" y="1882676"/>
            <a:ext cx="3147162" cy="1960915"/>
          </a:xfrm>
          <a:prstGeom prst="roundRect">
            <a:avLst>
              <a:gd name="adj" fmla="val 3724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59387" y="2113855"/>
            <a:ext cx="2765335" cy="45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RISULTATO · OBIETTIVO MANCATO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9387" y="2616721"/>
            <a:ext cx="2765335" cy="482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0–3,7%</a:t>
            </a:r>
            <a:endParaRPr lang="en-US" sz="3600" dirty="0"/>
          </a:p>
        </p:txBody>
      </p:sp>
      <p:sp>
        <p:nvSpPr>
          <p:cNvPr id="12" name="Text 9"/>
          <p:cNvSpPr/>
          <p:nvPr/>
        </p:nvSpPr>
        <p:spPr>
          <a:xfrm>
            <a:off x="4759387" y="3150121"/>
            <a:ext cx="2765335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degli articoli scartati: quasi tutto il fascicolo resta da leggere</a:t>
            </a:r>
            <a:endParaRPr lang="en-US" sz="1300" dirty="0"/>
          </a:p>
        </p:txBody>
      </p:sp>
      <p:pic>
        <p:nvPicPr>
          <p:cNvPr id="13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805524" y="2786918"/>
            <a:ext cx="304781" cy="152391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237289" y="1879501"/>
            <a:ext cx="3141918" cy="1967265"/>
          </a:xfrm>
          <a:prstGeom prst="roundRect">
            <a:avLst>
              <a:gd name="adj" fmla="val 3873"/>
            </a:avLst>
          </a:prstGeom>
          <a:solidFill>
            <a:srgbClr val="1B2230"/>
          </a:solidFill>
          <a:ln/>
        </p:spPr>
      </p:sp>
      <p:sp>
        <p:nvSpPr>
          <p:cNvPr id="15" name="Text 11"/>
          <p:cNvSpPr/>
          <p:nvPr/>
        </p:nvSpPr>
        <p:spPr>
          <a:xfrm>
            <a:off x="8465852" y="2108064"/>
            <a:ext cx="2765335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DECISIONE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8465852" y="2397584"/>
            <a:ext cx="2765335" cy="668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Mostrare sempre tutti gli articoli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8465852" y="3116374"/>
            <a:ext cx="2765335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verdetto è un aiuto alla lettura, non un blocco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812765" y="4151548"/>
            <a:ext cx="10883436" cy="577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dato positivo: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con gli abstract, sul </a:t>
            </a:r>
            <a:r>
              <a:rPr lang="en-US" sz="15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Journal of Medieval History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gli incerti scendono dal 100% al 22,6%. Il sistema non fa risparmiare letture, ma consegna ogni articolo già </a:t>
            </a:r>
            <a:r>
              <a:rPr lang="en-US" sz="15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letto e motivato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812765" y="6238280"/>
            <a:ext cx="1088339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Fonte: MBA-21/22 — quattro verifiche, tre riviste, oltre 110 articoli; riepilogo in MBA-66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· SCEGLIERE IL MODELLO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3"/>
            <a:ext cx="10883436" cy="9194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 modello più economico sbaglia dalla parte che costa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4358" y="2338124"/>
          <a:ext cx="6897293" cy="2694574"/>
        </p:xfrm>
        <a:graphic>
          <a:graphicData uri="http://schemas.openxmlformats.org/drawingml/2006/table">
            <a:tbl>
              <a:tblPr/>
              <a:tblGrid>
                <a:gridCol w="3586593"/>
                <a:gridCol w="1655350"/>
                <a:gridCol w="1655350"/>
              </a:tblGrid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Scriptorium 69–70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Opus 5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Sonnet 5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Copertura (su 22 schedati)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9D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9D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81,8%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9D3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Precisione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Tasso di incertezza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28,6%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21,4%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Riduzione del carico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7,1%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14,3%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Citazioni verificate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Costo, due volumi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$0,36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$0,22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077245" y="2326531"/>
            <a:ext cx="3401021" cy="635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4 su 22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8077245" y="3063118"/>
            <a:ext cx="3401021" cy="1056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articoli che MEL ha schedato e Sonnet 5 avrebbe scartato. Risparmio: circa un dollaro su tutto lo spoglio. </a:t>
            </a:r>
            <a:r>
              <a:rPr lang="en-US" sz="1400" b="1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 resta su Opus 5.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12765" y="6238280"/>
            <a:ext cx="1088339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Fonte: MBA-23, 7 agosto 2026 — stesso corpus congelato, stessa pipeline, una sola variabile cambiata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· DOVE SBAGLIA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3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Lemma: il limite è il recupero, non il ragionamento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4358" y="1865682"/>
          <a:ext cx="10554849" cy="1539756"/>
        </p:xfrm>
        <a:graphic>
          <a:graphicData uri="http://schemas.openxmlformats.org/drawingml/2006/table">
            <a:tbl>
              <a:tblPr/>
              <a:tblGrid>
                <a:gridCol w="5488522"/>
                <a:gridCol w="2533164"/>
                <a:gridCol w="2533164"/>
              </a:tblGrid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Prova sulle schede storiche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Lemma vero fra i candidati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Lemma esatto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Primo esperimento · 34 schede (MBA-64)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17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Gold set · 58 articoli, prima (MBA-68)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Stessi 58 articoli, ricerca migliorata (MBA-101)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9D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29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9D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9D3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5940" y="3687986"/>
            <a:ext cx="10560093" cy="927105"/>
          </a:xfrm>
          <a:prstGeom prst="roundRect">
            <a:avLst>
              <a:gd name="adj" fmla="val 7877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531" y="3893765"/>
            <a:ext cx="10348318" cy="540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Stesso modello, stesse letture: è cambiata solo la </a:t>
            </a:r>
            <a:r>
              <a:rPr lang="en-US" sz="14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ricerca</a:t>
            </a:r>
            <a:r>
              <a:rPr lang="en-US" sz="14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dei candidati — nomi latini degli autori, i 500 argomenti più usati, i santi nel loro ramo. Il lemma esatto passa da 12 a 21.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12765" y="6238267"/>
            <a:ext cx="1088339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Fonti: MBA-64, MBA-68, MBA-101 (prova del 23 settembre 2026)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75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· DOVE SBAGLIA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6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 lavoro vero sta spesso nel pezzo noioso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933488"/>
            <a:ext cx="5175293" cy="1968569"/>
          </a:xfrm>
          <a:prstGeom prst="roundRect">
            <a:avLst>
              <a:gd name="adj" fmla="val 3710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2531" y="2190080"/>
            <a:ext cx="4801974" cy="256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Wikidata, forme in altre lingue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72531" y="2497398"/>
            <a:ext cx="4801974" cy="635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140 / 150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072531" y="3183186"/>
            <a:ext cx="4801974" cy="256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luoghi più citati dell'archivio risolti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00740" y="1933488"/>
            <a:ext cx="5175293" cy="1968569"/>
          </a:xfrm>
          <a:prstGeom prst="roundRect">
            <a:avLst>
              <a:gd name="adj" fmla="val 3710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57331" y="2190080"/>
            <a:ext cx="4801974" cy="256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Confronto di stringhe ingenuo, 454 forme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57331" y="2497398"/>
            <a:ext cx="4801974" cy="635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6 contro 63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457331" y="3183186"/>
            <a:ext cx="4801974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forme trovate giuste contro forme agganciate al luogo sbagliato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2765" y="4260825"/>
            <a:ext cx="2629970" cy="52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i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Iberia → Siberia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670915" y="4371603"/>
            <a:ext cx="7939541" cy="3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buon modello più un cattivo confronto di stringhe è un sistema che </a:t>
            </a:r>
            <a:r>
              <a:rPr lang="en-US" sz="15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peggiora</a:t>
            </a: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 dati.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 · USARE L'AI · VELOCITÀ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6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 fascicolo letto per intero, in pochi minuti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4358" y="1891094"/>
          <a:ext cx="6643279" cy="1924696"/>
        </p:xfrm>
        <a:graphic>
          <a:graphicData uri="http://schemas.openxmlformats.org/drawingml/2006/table">
            <a:tbl>
              <a:tblPr/>
              <a:tblGrid>
                <a:gridCol w="2657312"/>
                <a:gridCol w="1328656"/>
                <a:gridCol w="1328656"/>
                <a:gridCol w="1328656"/>
              </a:tblGrid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Rivista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Letti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Schedare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Tempo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Scriptorium 75,1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190 s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Traditio 76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309 s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Viator 52,1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18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389 s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9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Le Moyen Age CXXVI,3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22 min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842281" y="1879501"/>
            <a:ext cx="0" cy="810138"/>
          </a:xfrm>
          <a:prstGeom prst="line">
            <a:avLst/>
          </a:prstGeom>
          <a:noFill/>
          <a:ln w="38100">
            <a:solidFill>
              <a:srgbClr val="A63A2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38706" y="1904864"/>
            <a:ext cx="3440717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Accelera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8038706" y="2201987"/>
            <a:ext cx="3440717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leggere tutto, prima bozza della sintesi, candidati in archivio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842281" y="2842034"/>
            <a:ext cx="0" cy="810138"/>
          </a:xfrm>
          <a:prstGeom prst="line">
            <a:avLst/>
          </a:prstGeom>
          <a:noFill/>
          <a:ln w="38100">
            <a:solidFill>
              <a:srgbClr val="C9CFD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38706" y="2867385"/>
            <a:ext cx="3440717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Non accelera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038706" y="3164520"/>
            <a:ext cx="3440717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giudizio: cosa entra, dove va, se la sintesi è giusta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12765" y="6238280"/>
            <a:ext cx="1088339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Prove del 17 settembre 2026 sui fascicoli del laboratorio. Le Moyen Age: quasi nessun abstract su Crossref, lettura pagina per pagina.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 · USARE L'AI · VELOCITÀ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6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Anche il software è stato costruito con un assistente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933488"/>
            <a:ext cx="3380344" cy="2287887"/>
          </a:xfrm>
          <a:prstGeom prst="roundRect">
            <a:avLst>
              <a:gd name="adj" fmla="val 31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pic>
        <p:nvPicPr>
          <p:cNvPr id="5" name="Image 0" descr="Book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72531" y="2190080"/>
            <a:ext cx="304781" cy="30478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2531" y="2596431"/>
            <a:ext cx="2953177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 ticket alla volta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72531" y="2972321"/>
            <a:ext cx="2953177" cy="743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Ogni richiesta parte da YouTrack: ramo, codice, test, merge request. L'agente scrive, lo sviluppatore rivede.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405792" y="1933488"/>
            <a:ext cx="3380344" cy="2287887"/>
          </a:xfrm>
          <a:prstGeom prst="roundRect">
            <a:avLst>
              <a:gd name="adj" fmla="val 31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pic>
        <p:nvPicPr>
          <p:cNvPr id="9" name="Image 1" descr="CheckCircl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662382" y="2190080"/>
            <a:ext cx="304781" cy="30478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2382" y="2596431"/>
            <a:ext cx="2953177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Regole scritte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662382" y="2972321"/>
            <a:ext cx="2953177" cy="743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file di istruzioni nel repository fissa lingua, stile, copertura dei test, flusso di lavoro.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7995643" y="1933488"/>
            <a:ext cx="3380389" cy="2287887"/>
          </a:xfrm>
          <a:prstGeom prst="roundRect">
            <a:avLst>
              <a:gd name="adj" fmla="val 3192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pic>
        <p:nvPicPr>
          <p:cNvPr id="13" name="Image 2" descr="Char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252234" y="2190080"/>
            <a:ext cx="304781" cy="30478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52234" y="2596431"/>
            <a:ext cx="2953224" cy="574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Verifiche a riga di comando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252234" y="3246624"/>
            <a:ext cx="2953224" cy="743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Cambiare modello, prompt o materiale e verificare di nuovo: un comando, non una settimana.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812765" y="4580136"/>
            <a:ext cx="10883436" cy="3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stessa lezione vale per voi: istruzioni esplicite, compiti piccoli, controllo umano a ogni passo.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2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 · USARE L'AI · UN'ALTRA ANGOLAZIONE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3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Non solo più veloce: un lettore diverso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5" y="1879501"/>
            <a:ext cx="3403586" cy="1389177"/>
          </a:xfrm>
          <a:prstGeom prst="roundRect">
            <a:avLst>
              <a:gd name="adj" fmla="val 5485"/>
            </a:avLst>
          </a:prstGeom>
          <a:solidFill>
            <a:srgbClr val="252D3D"/>
          </a:solidFill>
          <a:ln/>
        </p:spPr>
      </p:sp>
      <p:sp>
        <p:nvSpPr>
          <p:cNvPr id="5" name="Text 3"/>
          <p:cNvSpPr/>
          <p:nvPr/>
        </p:nvSpPr>
        <p:spPr>
          <a:xfrm>
            <a:off x="1015922" y="2082651"/>
            <a:ext cx="3087190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Oltre il titolo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15922" y="2402644"/>
            <a:ext cx="3087190" cy="6882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Segue la catena di trasmissione: un titolo in inglese medio può nascondere un testo mediolatino tradotto.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94148" y="1879501"/>
            <a:ext cx="3403632" cy="1389177"/>
          </a:xfrm>
          <a:prstGeom prst="roundRect">
            <a:avLst>
              <a:gd name="adj" fmla="val 5485"/>
            </a:avLst>
          </a:prstGeom>
          <a:solidFill>
            <a:srgbClr val="252D3D"/>
          </a:solidFill>
          <a:ln/>
        </p:spPr>
      </p:sp>
      <p:sp>
        <p:nvSpPr>
          <p:cNvPr id="8" name="Text 6"/>
          <p:cNvSpPr/>
          <p:nvPr/>
        </p:nvSpPr>
        <p:spPr>
          <a:xfrm>
            <a:off x="4597305" y="2082651"/>
            <a:ext cx="3087237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Fra le lingue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97305" y="2402644"/>
            <a:ext cx="3087237" cy="6882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Articoli in francese, spagnolo, inglese; il nome latino di un autore o di un luogo accanto a quello moderno.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75576" y="1879501"/>
            <a:ext cx="3403586" cy="1389177"/>
          </a:xfrm>
          <a:prstGeom prst="roundRect">
            <a:avLst>
              <a:gd name="adj" fmla="val 5485"/>
            </a:avLst>
          </a:prstGeom>
          <a:solidFill>
            <a:srgbClr val="252D3D"/>
          </a:solidFill>
          <a:ln/>
        </p:spPr>
      </p:sp>
      <p:sp>
        <p:nvSpPr>
          <p:cNvPr id="11" name="Text 9"/>
          <p:cNvSpPr/>
          <p:nvPr/>
        </p:nvSpPr>
        <p:spPr>
          <a:xfrm>
            <a:off x="8178733" y="2082651"/>
            <a:ext cx="3087190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L'archivio allo specchio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78733" y="2402644"/>
            <a:ext cx="3087190" cy="6882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74 intervalli di pagine impossibili, 242 casi di pagine uguali su articoli diversi, 4.725 luoghi senza collocazione.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12765" y="3446475"/>
            <a:ext cx="3403586" cy="1389177"/>
          </a:xfrm>
          <a:prstGeom prst="roundRect">
            <a:avLst>
              <a:gd name="adj" fmla="val 5485"/>
            </a:avLst>
          </a:prstGeom>
          <a:solidFill>
            <a:srgbClr val="252D3D"/>
          </a:solidFill>
          <a:ln/>
        </p:spPr>
      </p:sp>
      <p:sp>
        <p:nvSpPr>
          <p:cNvPr id="14" name="Text 12"/>
          <p:cNvSpPr/>
          <p:nvPr/>
        </p:nvSpPr>
        <p:spPr>
          <a:xfrm>
            <a:off x="1015922" y="3649625"/>
            <a:ext cx="3087190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Le omissioni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15922" y="3969618"/>
            <a:ext cx="3087190" cy="6882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Articoli che la redazione non ha schedato e che il sistema propone: a volte ha ragione lui.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94148" y="3446475"/>
            <a:ext cx="3403632" cy="1389177"/>
          </a:xfrm>
          <a:prstGeom prst="roundRect">
            <a:avLst>
              <a:gd name="adj" fmla="val 5485"/>
            </a:avLst>
          </a:prstGeom>
          <a:solidFill>
            <a:srgbClr val="252D3D"/>
          </a:solidFill>
          <a:ln/>
        </p:spPr>
      </p:sp>
      <p:sp>
        <p:nvSpPr>
          <p:cNvPr id="17" name="Text 15"/>
          <p:cNvSpPr/>
          <p:nvPr/>
        </p:nvSpPr>
        <p:spPr>
          <a:xfrm>
            <a:off x="4597305" y="3649625"/>
            <a:ext cx="3087237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 confine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97305" y="3969618"/>
            <a:ext cx="3087237" cy="467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Gli «incerti» e i disaccordi fra modelli indicano i casi dove vale la pena discutere.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975576" y="3446475"/>
            <a:ext cx="3403586" cy="1389177"/>
          </a:xfrm>
          <a:prstGeom prst="roundRect">
            <a:avLst>
              <a:gd name="adj" fmla="val 5485"/>
            </a:avLst>
          </a:prstGeom>
          <a:solidFill>
            <a:srgbClr val="A63A2B"/>
          </a:solidFill>
          <a:ln/>
        </p:spPr>
      </p:sp>
      <p:sp>
        <p:nvSpPr>
          <p:cNvPr id="20" name="Text 18"/>
          <p:cNvSpPr/>
          <p:nvPr/>
        </p:nvSpPr>
        <p:spPr>
          <a:xfrm>
            <a:off x="8178733" y="3649625"/>
            <a:ext cx="3087190" cy="269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Provate voi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178733" y="3969618"/>
            <a:ext cx="3087190" cy="6882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«Argomenta la tesi opposta.» «Cosa manca in questa sintesi?» «Quale passo contraddice il verdetto?»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75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 · USARE L'AI · COME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6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Sei regole pratiche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5" y="1885851"/>
            <a:ext cx="5283221" cy="0"/>
          </a:xfrm>
          <a:prstGeom prst="line">
            <a:avLst/>
          </a:prstGeom>
          <a:noFill/>
          <a:ln w="1270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765" y="2018085"/>
            <a:ext cx="5441718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Dategli il materiale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2765" y="2327895"/>
            <a:ext cx="5441718" cy="26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 la memoria: il testo va nel contesto.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986" y="1885851"/>
            <a:ext cx="5283221" cy="0"/>
          </a:xfrm>
          <a:prstGeom prst="line">
            <a:avLst/>
          </a:prstGeom>
          <a:noFill/>
          <a:ln w="12700">
            <a:solidFill>
              <a:srgbClr val="E2D9C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095986" y="2018085"/>
            <a:ext cx="5441718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Chiedete la citazione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095986" y="2327895"/>
            <a:ext cx="5441718" cy="26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Ogni affermazione con il passo e la pagina. Poi controllatela.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2765" y="2573623"/>
            <a:ext cx="5283221" cy="0"/>
          </a:xfrm>
          <a:prstGeom prst="line">
            <a:avLst/>
          </a:prstGeom>
          <a:noFill/>
          <a:ln w="12700">
            <a:solidFill>
              <a:srgbClr val="E2D9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2765" y="2705857"/>
            <a:ext cx="5441718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</a:t>
            </a: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Ammettete «non so»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12765" y="3015667"/>
            <a:ext cx="5441718" cy="26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Dite esplicitamente che «incerto» è una risposta valida.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95986" y="2573623"/>
            <a:ext cx="5283221" cy="0"/>
          </a:xfrm>
          <a:prstGeom prst="line">
            <a:avLst/>
          </a:prstGeom>
          <a:noFill/>
          <a:ln w="12700">
            <a:solidFill>
              <a:srgbClr val="E2D9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95986" y="2705857"/>
            <a:ext cx="5441718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4</a:t>
            </a: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Ignorate la sicurezza dichiarata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095986" y="3015667"/>
            <a:ext cx="5441718" cy="26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«Sono sicuro» non è una verifica.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2765" y="3261395"/>
            <a:ext cx="5283221" cy="0"/>
          </a:xfrm>
          <a:prstGeom prst="line">
            <a:avLst/>
          </a:prstGeom>
          <a:noFill/>
          <a:ln w="12700">
            <a:solidFill>
              <a:srgbClr val="E2D9C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2765" y="3393629"/>
            <a:ext cx="5441718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5</a:t>
            </a: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Una variabile alla volta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12765" y="3703439"/>
            <a:ext cx="5441718" cy="26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Cambiate prompt o modello o materiale, mai tutti insieme.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095986" y="3261395"/>
            <a:ext cx="5283221" cy="0"/>
          </a:xfrm>
          <a:prstGeom prst="line">
            <a:avLst/>
          </a:prstGeom>
          <a:noFill/>
          <a:ln w="12700">
            <a:solidFill>
              <a:srgbClr val="E2D9C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95986" y="3393629"/>
            <a:ext cx="5441718" cy="28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6</a:t>
            </a:r>
            <a:r>
              <a:rPr lang="en-US" sz="17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Il giudizio resta vostro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095986" y="3703439"/>
            <a:ext cx="5441718" cy="26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5"/>
              </a:lnSpc>
              <a:buNone/>
            </a:pPr>
            <a:r>
              <a:rPr lang="en-US" sz="1300" dirty="0">
                <a:solidFill>
                  <a:srgbClr val="4A4F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modello prepara il dossier; decidete voi.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A63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2030400"/>
            <a:ext cx="10883436" cy="2204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720"/>
              </a:lnSpc>
              <a:buNone/>
            </a:pPr>
            <a:r>
              <a:rPr lang="en-US" sz="52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Prima di chiedere «quale modello», chiedete «come lo verifico».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812765" y="4514528"/>
            <a:ext cx="10883436" cy="338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 decidete prima quale errore costa di più.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 · IL LABORATORIO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6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Dal fascicolo alla scheda, in sei passi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0" y="1857263"/>
            <a:ext cx="3414174" cy="1370419"/>
          </a:xfrm>
          <a:prstGeom prst="roundRect">
            <a:avLst>
              <a:gd name="adj" fmla="val 5329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6358" y="2037680"/>
            <a:ext cx="3144937" cy="3048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96358" y="2380593"/>
            <a:ext cx="3144937" cy="692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Entrate con il </a:t>
            </a:r>
            <a:r>
              <a:rPr lang="en-US" sz="125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vostro login</a:t>
            </a: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 aprite «Bibliografia AI» nel menu: la scheda sa già chi l'ha preparata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88854" y="1857263"/>
            <a:ext cx="3414219" cy="1370419"/>
          </a:xfrm>
          <a:prstGeom prst="roundRect">
            <a:avLst>
              <a:gd name="adj" fmla="val 5329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69273" y="2037680"/>
            <a:ext cx="3144984" cy="3048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69273" y="2380593"/>
            <a:ext cx="3144984" cy="469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Incollate il </a:t>
            </a:r>
            <a:r>
              <a:rPr lang="en-US" sz="125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DOI</a:t>
            </a: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 premete «Analizza»; le vostre analisi restano in «Analisi recenti»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961814" y="1857263"/>
            <a:ext cx="3414174" cy="1370419"/>
          </a:xfrm>
          <a:prstGeom prst="roundRect">
            <a:avLst>
              <a:gd name="adj" fmla="val 5329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42232" y="2037680"/>
            <a:ext cx="3144937" cy="3048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142232" y="2380593"/>
            <a:ext cx="3144937" cy="692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Leggete i </a:t>
            </a:r>
            <a:r>
              <a:rPr lang="en-US" sz="125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verdetti</a:t>
            </a: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con sospetto e aprite «Perché?»; scegliete un articolo e «Prepara la scheda»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15940" y="3386423"/>
            <a:ext cx="3414174" cy="1370419"/>
          </a:xfrm>
          <a:prstGeom prst="roundRect">
            <a:avLst>
              <a:gd name="adj" fmla="val 5329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96358" y="3566840"/>
            <a:ext cx="3144937" cy="3048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96358" y="3909752"/>
            <a:ext cx="3144937" cy="692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Rivedete la </a:t>
            </a:r>
            <a:r>
              <a:rPr lang="en-US" sz="125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bozza</a:t>
            </a: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campo per campo; si salva da sola. La «Nota per la revisione» non entra nella scheda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388854" y="3386423"/>
            <a:ext cx="3414219" cy="1370419"/>
          </a:xfrm>
          <a:prstGeom prst="roundRect">
            <a:avLst>
              <a:gd name="adj" fmla="val 5329"/>
            </a:avLst>
          </a:prstGeom>
          <a:solidFill>
            <a:srgbClr val="FFFCF6"/>
          </a:solidFill>
          <a:ln w="6350">
            <a:solidFill>
              <a:srgbClr val="E2D9C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69273" y="3566840"/>
            <a:ext cx="3144984" cy="3048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5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569273" y="3909752"/>
            <a:ext cx="3144984" cy="469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Chiedete una proposta di </a:t>
            </a:r>
            <a:r>
              <a:rPr lang="en-US" sz="125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lemma</a:t>
            </a:r>
            <a:r>
              <a:rPr lang="en-US" sz="125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poi «Accetta» o cercatene un altro.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958639" y="3383248"/>
            <a:ext cx="3420524" cy="1376769"/>
          </a:xfrm>
          <a:prstGeom prst="roundRect">
            <a:avLst>
              <a:gd name="adj" fmla="val 5535"/>
            </a:avLst>
          </a:prstGeom>
          <a:solidFill>
            <a:srgbClr val="1B2230"/>
          </a:solidFill>
          <a:ln/>
        </p:spPr>
      </p:sp>
      <p:sp>
        <p:nvSpPr>
          <p:cNvPr id="20" name="Text 18"/>
          <p:cNvSpPr/>
          <p:nvPr/>
        </p:nvSpPr>
        <p:spPr>
          <a:xfrm>
            <a:off x="8136435" y="3561048"/>
            <a:ext cx="3156878" cy="3048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E58B7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6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36435" y="3903960"/>
            <a:ext cx="3156878" cy="692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«Mostra l'anteprima Mirabile», poi </a:t>
            </a:r>
            <a:r>
              <a:rPr lang="en-US" sz="1250" b="1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«Importa nell'archivio»</a:t>
            </a:r>
            <a:r>
              <a:rPr lang="en-US" sz="1250" dirty="0">
                <a:solidFill>
                  <a:srgbClr val="F6F2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la scheda entra con stato «importata»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12765" y="5039395"/>
            <a:ext cx="10883436" cy="283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Ogni correzione che fate, annotatela con il </a:t>
            </a:r>
            <a:r>
              <a:rPr lang="en-US" sz="14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perché</a:t>
            </a:r>
            <a:r>
              <a:rPr lang="en-US" sz="14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è il dato che il sistema non ha.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 APPROFONDIRE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83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Letture consigliate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5" y="1854088"/>
            <a:ext cx="5232419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Come funziona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765" y="2268054"/>
            <a:ext cx="5232419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Stephen Wolfram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13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Is ChatGPT Doing … and Why Does It Work?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(2023) — il token successivo, spiegato con calma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12765" y="2870014"/>
            <a:ext cx="5232419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Andrej Karpathy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13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 to Large Language Models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(video, 2023) — un'ora, dal pre-addestramento all'assistente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12765" y="3471962"/>
            <a:ext cx="5232419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3Blue1Brown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serie </a:t>
            </a:r>
            <a:r>
              <a:rPr lang="en-US" sz="13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Neural Networks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capitoli su transformer e attention — visuale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12765" y="4073922"/>
            <a:ext cx="5232419" cy="256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Jay Alammar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13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Illustrated Transformer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l'architettura, disegnata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299143" y="1854088"/>
            <a:ext cx="5232466" cy="2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A63A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Come usarlo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299143" y="2268054"/>
            <a:ext cx="5232466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Ethan Mollick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13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Co-Intelligence: Living and Working with AI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(2024) — uso quotidiano, con spirito critico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299143" y="2870014"/>
            <a:ext cx="5232466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Anthropic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guida al </a:t>
            </a:r>
            <a:r>
              <a:rPr lang="en-US" sz="13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prompt engineering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(docs.claude.com) — istruzioni chiare, esempi, formato della risposta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299143" y="3471962"/>
            <a:ext cx="5232466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Anthropic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1300" i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Building effective agents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(2024) — quando serve un flusso semplice e quando un agente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99143" y="4073922"/>
            <a:ext cx="5232466" cy="487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Simon Willison</a:t>
            </a:r>
            <a:r>
              <a:rPr lang="en-US" sz="1300" dirty="0">
                <a:solidFill>
                  <a:srgbClr val="1B22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blog (simonwillison.net) — esperimenti pratici con i modelli, aggiornati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75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A63A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FONTI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5" y="1127696"/>
            <a:ext cx="10883436" cy="472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B22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Da dove vengono i numeri di questa presentazione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4358" y="1840282"/>
          <a:ext cx="10554849" cy="2629315"/>
        </p:xfrm>
        <a:graphic>
          <a:graphicData uri="http://schemas.openxmlformats.org/drawingml/2006/table">
            <a:tbl>
              <a:tblPr/>
              <a:tblGrid>
                <a:gridCol w="4221940"/>
                <a:gridCol w="6332910"/>
              </a:tblGrid>
              <a:tr h="331546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Fonte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Usata per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0D9"/>
                    </a:solidFill>
                  </a:tcPr>
                </a:tc>
              </a:tr>
              <a:tr h="544893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Board YouTrack MBA «MEL Bibliografia AI»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Stato dei sette pezzi; MBA-23 (Opus/Sonnet), MBA-60/62 (luoghi), MBA-64/68/101 (lemma), MBA-66 (triage)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3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893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Repository AIML, GitLab SISMEL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libs/mel-schedatura, apps/mel-api, apps/aiml-intranet: prompt, schema del verdetto, conteggi, interfaccia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544893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Relazione tecnica, 3 febbraio 2026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«Assistente intelligente per la schedatura bibliografica MEL»: contesto e tempi della schedatura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546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Design del programma, 29 luglio 2026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«Bibliografia MEL assistita»: i sette sotto-progetti, la regola, l'ancoraggio delle citazioni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8DA"/>
                    </a:solidFill>
                  </a:tcPr>
                </a:tc>
              </a:tr>
              <a:tr h="331546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Note del laboratorio, settembre 2026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B22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Intervento di apertura, fascicoli e DOI, prove del 17 settembre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9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5" y="6238280"/>
            <a:ext cx="10883390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Caratteri della presentazione: Source Serif 4, IBM Plex Sans, IBM Plex Mono (Google Fonts)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B22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5" y="812763"/>
            <a:ext cx="10883436" cy="238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E58B7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BUON LAVORO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812765" y="2570535"/>
            <a:ext cx="1015968" cy="50767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4" name="Text 2"/>
          <p:cNvSpPr/>
          <p:nvPr/>
        </p:nvSpPr>
        <p:spPr>
          <a:xfrm>
            <a:off x="812765" y="2875273"/>
            <a:ext cx="10883436" cy="1366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6F2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Accettare, rifiutare, correggere — e scrivere perché.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812765" y="5760777"/>
            <a:ext cx="10883436" cy="309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C9CF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Domande?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Bibliografia MEL assistita dall'AI</dc:title>
  <dc:subject>PptxGenJS Presentation</dc:subject>
  <dc:creator>PptxGenJS</dc:creator>
  <cp:lastModifiedBy>PptxGenJS</cp:lastModifiedBy>
  <cp:revision>1</cp:revision>
  <dcterms:created xsi:type="dcterms:W3CDTF">2026-09-28T11:51:57Z</dcterms:created>
  <dcterms:modified xsi:type="dcterms:W3CDTF">2026-09-28T11:51:57Z</dcterms:modified>
</cp:coreProperties>
</file>