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0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9"/>
  </p:normalViewPr>
  <p:slideViewPr>
    <p:cSldViewPr snapToGrid="0">
      <p:cViewPr varScale="1">
        <p:scale>
          <a:sx n="104" d="100"/>
          <a:sy n="104" d="100"/>
        </p:scale>
        <p:origin x="8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E3AA93-CB8C-AD46-984C-F52D0EF79D59}" type="datetimeFigureOut">
              <a:rPr lang="it-IT" smtClean="0"/>
              <a:t>24/09/23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C4DD87-CC98-FE4C-8575-45054A630F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7141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C4DD87-CC98-FE4C-8575-45054A630F1E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8393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D4CA6A59-4CB6-FA47-8D46-4F3EF30584E9}" type="datetimeFigureOut">
              <a:rPr lang="it-IT" smtClean="0"/>
              <a:t>24/09/23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it-IT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B3A4BD1B-2AF1-404E-9D24-F30E11FA80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1994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A6A59-4CB6-FA47-8D46-4F3EF30584E9}" type="datetimeFigureOut">
              <a:rPr lang="it-IT" smtClean="0"/>
              <a:t>24/09/23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4BD1B-2AF1-404E-9D24-F30E11FA80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5690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A6A59-4CB6-FA47-8D46-4F3EF30584E9}" type="datetimeFigureOut">
              <a:rPr lang="it-IT" smtClean="0"/>
              <a:t>24/09/23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4BD1B-2AF1-404E-9D24-F30E11FA80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2229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A6A59-4CB6-FA47-8D46-4F3EF30584E9}" type="datetimeFigureOut">
              <a:rPr lang="it-IT" smtClean="0"/>
              <a:t>24/09/23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4BD1B-2AF1-404E-9D24-F30E11FA80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8700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A6A59-4CB6-FA47-8D46-4F3EF30584E9}" type="datetimeFigureOut">
              <a:rPr lang="it-IT" smtClean="0"/>
              <a:t>24/09/23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4BD1B-2AF1-404E-9D24-F30E11FA80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0314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A6A59-4CB6-FA47-8D46-4F3EF30584E9}" type="datetimeFigureOut">
              <a:rPr lang="it-IT" smtClean="0"/>
              <a:t>24/09/23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4BD1B-2AF1-404E-9D24-F30E11FA80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4635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A6A59-4CB6-FA47-8D46-4F3EF30584E9}" type="datetimeFigureOut">
              <a:rPr lang="it-IT" smtClean="0"/>
              <a:t>24/09/23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4BD1B-2AF1-404E-9D24-F30E11FA80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9856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A6A59-4CB6-FA47-8D46-4F3EF30584E9}" type="datetimeFigureOut">
              <a:rPr lang="it-IT" smtClean="0"/>
              <a:t>24/09/23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4BD1B-2AF1-404E-9D24-F30E11FA80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6539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A6A59-4CB6-FA47-8D46-4F3EF30584E9}" type="datetimeFigureOut">
              <a:rPr lang="it-IT" smtClean="0"/>
              <a:t>24/09/23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4BD1B-2AF1-404E-9D24-F30E11FA80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5192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A6A59-4CB6-FA47-8D46-4F3EF30584E9}" type="datetimeFigureOut">
              <a:rPr lang="it-IT" smtClean="0"/>
              <a:t>24/09/23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4BD1B-2AF1-404E-9D24-F30E11FA80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6859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A6A59-4CB6-FA47-8D46-4F3EF30584E9}" type="datetimeFigureOut">
              <a:rPr lang="it-IT" smtClean="0"/>
              <a:t>24/09/23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4BD1B-2AF1-404E-9D24-F30E11FA80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0451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A6A59-4CB6-FA47-8D46-4F3EF30584E9}" type="datetimeFigureOut">
              <a:rPr lang="it-IT" smtClean="0"/>
              <a:t>24/09/23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4BD1B-2AF1-404E-9D24-F30E11FA80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0192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A6A59-4CB6-FA47-8D46-4F3EF30584E9}" type="datetimeFigureOut">
              <a:rPr lang="it-IT" smtClean="0"/>
              <a:t>24/09/23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4BD1B-2AF1-404E-9D24-F30E11FA80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6074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A6A59-4CB6-FA47-8D46-4F3EF30584E9}" type="datetimeFigureOut">
              <a:rPr lang="it-IT" smtClean="0"/>
              <a:t>24/09/23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4BD1B-2AF1-404E-9D24-F30E11FA80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054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A6A59-4CB6-FA47-8D46-4F3EF30584E9}" type="datetimeFigureOut">
              <a:rPr lang="it-IT" smtClean="0"/>
              <a:t>24/09/23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4BD1B-2AF1-404E-9D24-F30E11FA80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0491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A6A59-4CB6-FA47-8D46-4F3EF30584E9}" type="datetimeFigureOut">
              <a:rPr lang="it-IT" smtClean="0"/>
              <a:t>24/09/23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4BD1B-2AF1-404E-9D24-F30E11FA80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8757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A6A59-4CB6-FA47-8D46-4F3EF30584E9}" type="datetimeFigureOut">
              <a:rPr lang="it-IT" smtClean="0"/>
              <a:t>24/09/23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4BD1B-2AF1-404E-9D24-F30E11FA80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0566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D4CA6A59-4CB6-FA47-8D46-4F3EF30584E9}" type="datetimeFigureOut">
              <a:rPr lang="it-IT" smtClean="0"/>
              <a:t>24/09/23</a:t>
            </a:fld>
            <a:endParaRPr lang="it-IT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B3A4BD1B-2AF1-404E-9D24-F30E11FA80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1757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D29235-0172-3A33-691E-AD3B998AF0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i="1" dirty="0">
                <a:latin typeface="Garamond" panose="02020404030301010803" pitchFamily="18" charset="0"/>
              </a:rPr>
              <a:t>Le caratteristiche di una scheda C.A.L.M.A.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6E34930-BFED-1BD2-81BA-A5D5314B46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it-IT" dirty="0" err="1">
                <a:latin typeface="Garamond" panose="02020404030301010803" pitchFamily="18" charset="0"/>
              </a:rPr>
              <a:t>SISMEL.Società</a:t>
            </a:r>
            <a:r>
              <a:rPr lang="it-IT" dirty="0">
                <a:latin typeface="Garamond" panose="02020404030301010803" pitchFamily="18" charset="0"/>
              </a:rPr>
              <a:t> internazionale per lo studio del medioevo latino</a:t>
            </a:r>
          </a:p>
          <a:p>
            <a:pPr algn="ctr"/>
            <a:r>
              <a:rPr lang="it-IT" i="1" dirty="0">
                <a:latin typeface="Garamond" panose="02020404030301010803" pitchFamily="18" charset="0"/>
              </a:rPr>
              <a:t>Elisa Chiti</a:t>
            </a:r>
          </a:p>
        </p:txBody>
      </p:sp>
    </p:spTree>
    <p:extLst>
      <p:ext uri="{BB962C8B-B14F-4D97-AF65-F5344CB8AC3E}">
        <p14:creationId xmlns:p14="http://schemas.microsoft.com/office/powerpoint/2010/main" val="5455730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4862EE-D227-A8F2-EED0-781A67DE9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Garamond" panose="02020404030301010803" pitchFamily="18" charset="0"/>
              </a:rPr>
              <a:t>La bibliografia generale: Ioachim de Flore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56D88D0-6B51-B523-52E3-AC1067907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3366" y="2603500"/>
            <a:ext cx="5466080" cy="3416300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9D6854D-94A9-4F24-C904-E9AC53AE7CBD}"/>
              </a:ext>
            </a:extLst>
          </p:cNvPr>
          <p:cNvSpPr txBox="1"/>
          <p:nvPr/>
        </p:nvSpPr>
        <p:spPr>
          <a:xfrm>
            <a:off x="9465276" y="2706130"/>
            <a:ext cx="23107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Garamond" panose="02020404030301010803" pitchFamily="18" charset="0"/>
              </a:rPr>
              <a:t>In alcune schede la bibliografia generale è molto estesa. La bibliografia generale richiede un’attenta calibrazione.</a:t>
            </a:r>
          </a:p>
        </p:txBody>
      </p:sp>
    </p:spTree>
    <p:extLst>
      <p:ext uri="{BB962C8B-B14F-4D97-AF65-F5344CB8AC3E}">
        <p14:creationId xmlns:p14="http://schemas.microsoft.com/office/powerpoint/2010/main" val="40269065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36305D-FC05-05C4-8AD4-7BFCAD6C6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Garamond" panose="02020404030301010803" pitchFamily="18" charset="0"/>
              </a:rPr>
              <a:t>Il caso di un autore importantissimo che non troviamo in C.A.L.M.A.: Dionigi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5DE7F08-8D9D-BA06-563F-5BE32DF773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3366" y="2603500"/>
            <a:ext cx="5466080" cy="3416300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FFCBAF0-ED59-4DA2-F7F4-AF820E11F4A7}"/>
              </a:ext>
            </a:extLst>
          </p:cNvPr>
          <p:cNvSpPr txBox="1"/>
          <p:nvPr/>
        </p:nvSpPr>
        <p:spPr>
          <a:xfrm>
            <a:off x="9082216" y="2817341"/>
            <a:ext cx="2755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Garamond" panose="02020404030301010803" pitchFamily="18" charset="0"/>
              </a:rPr>
              <a:t>Dionigi ha scritto solo in greco e nonostante la sua rilevanza non può trovare posto in C.A.L.M.A.</a:t>
            </a:r>
          </a:p>
        </p:txBody>
      </p:sp>
    </p:spTree>
    <p:extLst>
      <p:ext uri="{BB962C8B-B14F-4D97-AF65-F5344CB8AC3E}">
        <p14:creationId xmlns:p14="http://schemas.microsoft.com/office/powerpoint/2010/main" val="42888691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EBE1EB-FD31-C75C-6753-932868241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i="1" dirty="0">
                <a:latin typeface="Garamond" panose="02020404030301010803" pitchFamily="18" charset="0"/>
              </a:rPr>
              <a:t>Summa </a:t>
            </a:r>
            <a:r>
              <a:rPr lang="it-IT" i="1" dirty="0" err="1">
                <a:latin typeface="Garamond" panose="02020404030301010803" pitchFamily="18" charset="0"/>
              </a:rPr>
              <a:t>perfectionis</a:t>
            </a:r>
            <a:r>
              <a:rPr lang="it-IT" i="1" dirty="0">
                <a:latin typeface="Garamond" panose="02020404030301010803" pitchFamily="18" charset="0"/>
              </a:rPr>
              <a:t> </a:t>
            </a:r>
            <a:r>
              <a:rPr lang="it-IT" i="1" dirty="0" err="1">
                <a:latin typeface="Garamond" panose="02020404030301010803" pitchFamily="18" charset="0"/>
              </a:rPr>
              <a:t>magisterii</a:t>
            </a:r>
            <a:r>
              <a:rPr lang="it-IT" dirty="0">
                <a:latin typeface="Garamond" panose="02020404030301010803" pitchFamily="18" charset="0"/>
              </a:rPr>
              <a:t>: opera di Paolo di Taranto?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257C57C-D12F-C86B-4774-2EB74E2368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3366" y="2603500"/>
            <a:ext cx="5466080" cy="3416300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C032373-E81F-D157-B4C7-6556C937D822}"/>
              </a:ext>
            </a:extLst>
          </p:cNvPr>
          <p:cNvSpPr txBox="1"/>
          <p:nvPr/>
        </p:nvSpPr>
        <p:spPr>
          <a:xfrm>
            <a:off x="8662086" y="2644346"/>
            <a:ext cx="3138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Garamond" panose="02020404030301010803" pitchFamily="18" charset="0"/>
              </a:rPr>
              <a:t>La </a:t>
            </a:r>
            <a:r>
              <a:rPr lang="it-IT" i="1" dirty="0">
                <a:latin typeface="Garamond" panose="02020404030301010803" pitchFamily="18" charset="0"/>
              </a:rPr>
              <a:t>Summa </a:t>
            </a:r>
            <a:r>
              <a:rPr lang="it-IT" i="1" dirty="0" err="1">
                <a:latin typeface="Garamond" panose="02020404030301010803" pitchFamily="18" charset="0"/>
              </a:rPr>
              <a:t>perfectionis</a:t>
            </a:r>
            <a:r>
              <a:rPr lang="it-IT" i="1" dirty="0">
                <a:latin typeface="Garamond" panose="02020404030301010803" pitchFamily="18" charset="0"/>
              </a:rPr>
              <a:t> </a:t>
            </a:r>
            <a:r>
              <a:rPr lang="it-IT" i="1" dirty="0" err="1">
                <a:latin typeface="Garamond" panose="02020404030301010803" pitchFamily="18" charset="0"/>
              </a:rPr>
              <a:t>magiaterii</a:t>
            </a:r>
            <a:r>
              <a:rPr lang="it-IT" i="1" dirty="0">
                <a:latin typeface="Garamond" panose="02020404030301010803" pitchFamily="18" charset="0"/>
              </a:rPr>
              <a:t> </a:t>
            </a:r>
            <a:r>
              <a:rPr lang="it-IT" dirty="0">
                <a:latin typeface="Garamond" panose="02020404030301010803" pitchFamily="18" charset="0"/>
              </a:rPr>
              <a:t>e come viene trattata in C.A.L.M.A. e in MEL</a:t>
            </a:r>
          </a:p>
        </p:txBody>
      </p:sp>
    </p:spTree>
    <p:extLst>
      <p:ext uri="{BB962C8B-B14F-4D97-AF65-F5344CB8AC3E}">
        <p14:creationId xmlns:p14="http://schemas.microsoft.com/office/powerpoint/2010/main" val="6958977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D22155-5A0C-44A0-9924-B024200CE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i="1" dirty="0">
                <a:latin typeface="Garamond" panose="02020404030301010803" pitchFamily="18" charset="0"/>
              </a:rPr>
              <a:t>Summa </a:t>
            </a:r>
            <a:r>
              <a:rPr lang="it-IT" i="1" dirty="0" err="1">
                <a:latin typeface="Garamond" panose="02020404030301010803" pitchFamily="18" charset="0"/>
              </a:rPr>
              <a:t>perfectionis</a:t>
            </a:r>
            <a:r>
              <a:rPr lang="it-IT" i="1" dirty="0">
                <a:latin typeface="Garamond" panose="02020404030301010803" pitchFamily="18" charset="0"/>
              </a:rPr>
              <a:t> </a:t>
            </a:r>
            <a:r>
              <a:rPr lang="it-IT" i="1" dirty="0" err="1">
                <a:latin typeface="Garamond" panose="02020404030301010803" pitchFamily="18" charset="0"/>
              </a:rPr>
              <a:t>magisterii</a:t>
            </a:r>
            <a:r>
              <a:rPr lang="it-IT" i="1" dirty="0">
                <a:latin typeface="Garamond" panose="02020404030301010803" pitchFamily="18" charset="0"/>
              </a:rPr>
              <a:t> </a:t>
            </a:r>
            <a:r>
              <a:rPr lang="it-IT" dirty="0">
                <a:latin typeface="Garamond" panose="02020404030301010803" pitchFamily="18" charset="0"/>
              </a:rPr>
              <a:t>attribuita a Paolo di Taranto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9BC6E71-77B4-FEA4-E071-8BA58174E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3366" y="2603500"/>
            <a:ext cx="5466080" cy="3416300"/>
          </a:xfrm>
        </p:spPr>
      </p:pic>
    </p:spTree>
    <p:extLst>
      <p:ext uri="{BB962C8B-B14F-4D97-AF65-F5344CB8AC3E}">
        <p14:creationId xmlns:p14="http://schemas.microsoft.com/office/powerpoint/2010/main" val="29702546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0E45F-59C2-10E0-E471-6F0CBFA53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i="1" dirty="0">
                <a:latin typeface="Garamond" panose="02020404030301010803" pitchFamily="18" charset="0"/>
              </a:rPr>
              <a:t>Summa </a:t>
            </a:r>
            <a:r>
              <a:rPr lang="it-IT" i="1" dirty="0" err="1">
                <a:latin typeface="Garamond" panose="02020404030301010803" pitchFamily="18" charset="0"/>
              </a:rPr>
              <a:t>perfectionis</a:t>
            </a:r>
            <a:r>
              <a:rPr lang="it-IT" i="1" dirty="0">
                <a:latin typeface="Garamond" panose="02020404030301010803" pitchFamily="18" charset="0"/>
              </a:rPr>
              <a:t> </a:t>
            </a:r>
            <a:r>
              <a:rPr lang="it-IT" i="1" dirty="0" err="1">
                <a:latin typeface="Garamond" panose="02020404030301010803" pitchFamily="18" charset="0"/>
              </a:rPr>
              <a:t>magisterii</a:t>
            </a:r>
            <a:r>
              <a:rPr lang="it-IT" i="1" dirty="0">
                <a:latin typeface="Garamond" panose="02020404030301010803" pitchFamily="18" charset="0"/>
              </a:rPr>
              <a:t> </a:t>
            </a:r>
            <a:r>
              <a:rPr lang="it-IT" dirty="0">
                <a:latin typeface="Garamond" panose="02020404030301010803" pitchFamily="18" charset="0"/>
              </a:rPr>
              <a:t>come testo della sezione Alchimia e testo OPA</a:t>
            </a:r>
            <a:endParaRPr lang="it-IT" i="1" dirty="0">
              <a:latin typeface="Garamond" panose="02020404030301010803" pitchFamily="18" charset="0"/>
            </a:endParaRP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B39F0342-B441-5ECD-FA22-2BC5888CE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3366" y="2603500"/>
            <a:ext cx="5466080" cy="3416300"/>
          </a:xfrm>
        </p:spPr>
      </p:pic>
    </p:spTree>
    <p:extLst>
      <p:ext uri="{BB962C8B-B14F-4D97-AF65-F5344CB8AC3E}">
        <p14:creationId xmlns:p14="http://schemas.microsoft.com/office/powerpoint/2010/main" val="24570399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3F29D2-47FE-4BA5-AC9B-6E50FF583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dirty="0">
                <a:latin typeface="Garamond" panose="02020404030301010803" pitchFamily="18" charset="0"/>
              </a:rPr>
              <a:t>Casi di studio ed esempi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DD00208-F38C-E410-25EF-5A85290394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03366" y="2603500"/>
            <a:ext cx="5466080" cy="3416300"/>
          </a:xfr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1970B20-EEB4-B706-8286-482E6932C598}"/>
              </a:ext>
            </a:extLst>
          </p:cNvPr>
          <p:cNvSpPr txBox="1"/>
          <p:nvPr/>
        </p:nvSpPr>
        <p:spPr>
          <a:xfrm>
            <a:off x="9279924" y="2879124"/>
            <a:ext cx="253313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>
                <a:latin typeface="Garamond" panose="02020404030301010803" pitchFamily="18" charset="0"/>
              </a:rPr>
              <a:t>Questo esempio è tratto da Guglielmo d’Alvernia: è possibile notare quali sono le vecchie regole sull’uso degli asterischi nella bibliografia, che permettono di omettere l’elenco completo dei mss.</a:t>
            </a:r>
          </a:p>
        </p:txBody>
      </p:sp>
    </p:spTree>
    <p:extLst>
      <p:ext uri="{BB962C8B-B14F-4D97-AF65-F5344CB8AC3E}">
        <p14:creationId xmlns:p14="http://schemas.microsoft.com/office/powerpoint/2010/main" val="8150779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B6D7C4-D397-8124-B829-15DC1EAE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Garamond" panose="02020404030301010803" pitchFamily="18" charset="0"/>
              </a:rPr>
              <a:t>Bibliografie generale e opere secondarie: le opere spurie non sono state inserite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47D148C-15AC-905B-82DC-38E9BF2DF2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3366" y="2603500"/>
            <a:ext cx="5466080" cy="3416300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4F8A213-AFEE-7122-D0C0-088003A1D788}"/>
              </a:ext>
            </a:extLst>
          </p:cNvPr>
          <p:cNvSpPr txBox="1"/>
          <p:nvPr/>
        </p:nvSpPr>
        <p:spPr>
          <a:xfrm>
            <a:off x="9378778" y="2916195"/>
            <a:ext cx="24219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latin typeface="Garamond" panose="02020404030301010803" pitchFamily="18" charset="0"/>
              </a:rPr>
              <a:t>In questo caso (</a:t>
            </a:r>
            <a:r>
              <a:rPr lang="it-IT" dirty="0" err="1">
                <a:latin typeface="Garamond" panose="02020404030301010803" pitchFamily="18" charset="0"/>
              </a:rPr>
              <a:t>Guillelmus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Hentisberus</a:t>
            </a:r>
            <a:r>
              <a:rPr lang="it-IT" dirty="0">
                <a:latin typeface="Garamond" panose="02020404030301010803" pitchFamily="18" charset="0"/>
              </a:rPr>
              <a:t>) le opere spurie sono state nominate nella nota: nel corpo della scheda troveremmo solo le opere dubbie.</a:t>
            </a:r>
          </a:p>
        </p:txBody>
      </p:sp>
    </p:spTree>
    <p:extLst>
      <p:ext uri="{BB962C8B-B14F-4D97-AF65-F5344CB8AC3E}">
        <p14:creationId xmlns:p14="http://schemas.microsoft.com/office/powerpoint/2010/main" val="30433854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7F69C9-054D-C3BD-6BE7-06271A828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latin typeface="Garamond" panose="02020404030301010803" pitchFamily="18" charset="0"/>
              </a:rPr>
              <a:t>Guillelmus</a:t>
            </a:r>
            <a:r>
              <a:rPr lang="it-IT" dirty="0">
                <a:latin typeface="Garamond" panose="02020404030301010803" pitchFamily="18" charset="0"/>
              </a:rPr>
              <a:t> Parvus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4B57CE0-D7D2-AEF0-F64F-6C73C7BC6F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3366" y="2603500"/>
            <a:ext cx="5466080" cy="3416300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9587A17-541E-F9B2-4176-75977ABB7C96}"/>
              </a:ext>
            </a:extLst>
          </p:cNvPr>
          <p:cNvSpPr txBox="1"/>
          <p:nvPr/>
        </p:nvSpPr>
        <p:spPr>
          <a:xfrm>
            <a:off x="8587946" y="2817341"/>
            <a:ext cx="15322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Garamond" panose="02020404030301010803" pitchFamily="18" charset="0"/>
              </a:rPr>
              <a:t>Autore cui è stata attribuita per errore l’opera di un altro.</a:t>
            </a:r>
          </a:p>
        </p:txBody>
      </p:sp>
    </p:spTree>
    <p:extLst>
      <p:ext uri="{BB962C8B-B14F-4D97-AF65-F5344CB8AC3E}">
        <p14:creationId xmlns:p14="http://schemas.microsoft.com/office/powerpoint/2010/main" val="25292495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6EB1C6-6984-A98C-50B9-F15B5E77A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Garamond" panose="02020404030301010803" pitchFamily="18" charset="0"/>
              </a:rPr>
              <a:t>Casi di autori molto tardi: </a:t>
            </a:r>
            <a:r>
              <a:rPr lang="it-IT" dirty="0" err="1">
                <a:latin typeface="Garamond" panose="02020404030301010803" pitchFamily="18" charset="0"/>
              </a:rPr>
              <a:t>Guillelmus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Postellus</a:t>
            </a:r>
            <a:endParaRPr lang="it-IT" dirty="0">
              <a:latin typeface="Garamond" panose="02020404030301010803" pitchFamily="18" charset="0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E4E60F6-8772-8972-6E9B-3FABB2205B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3366" y="2603500"/>
            <a:ext cx="5466080" cy="3416300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A898F14-0714-CB75-9809-E8B6AF8C64F2}"/>
              </a:ext>
            </a:extLst>
          </p:cNvPr>
          <p:cNvSpPr txBox="1"/>
          <p:nvPr/>
        </p:nvSpPr>
        <p:spPr>
          <a:xfrm>
            <a:off x="8338309" y="2471352"/>
            <a:ext cx="21006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In questo caso Postel nasce nel 1510 e muore nel 1581: quasi tutte le sue opere sono scritte in un ambito cronologico che esula da quello di Medioevo latino, ma ha scritto alcune opere entro il 1537.</a:t>
            </a:r>
          </a:p>
        </p:txBody>
      </p:sp>
    </p:spTree>
    <p:extLst>
      <p:ext uri="{BB962C8B-B14F-4D97-AF65-F5344CB8AC3E}">
        <p14:creationId xmlns:p14="http://schemas.microsoft.com/office/powerpoint/2010/main" val="3365570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2B0480-826F-90F2-2F4B-63A8F757A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Garamond" panose="02020404030301010803" pitchFamily="18" charset="0"/>
              </a:rPr>
              <a:t>Scrittore fittizio: </a:t>
            </a:r>
            <a:r>
              <a:rPr lang="it-IT" dirty="0" err="1">
                <a:latin typeface="Garamond" panose="02020404030301010803" pitchFamily="18" charset="0"/>
              </a:rPr>
              <a:t>Haubertus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Hispalensis</a:t>
            </a:r>
            <a:endParaRPr lang="it-IT" dirty="0">
              <a:latin typeface="Garamond" panose="02020404030301010803" pitchFamily="18" charset="0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B98876E-A78D-5350-CE4B-DDB2B70CB9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3366" y="2603500"/>
            <a:ext cx="5466080" cy="3416300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692CBDF-E16F-5AA0-805F-FCDEBF3A406B}"/>
              </a:ext>
            </a:extLst>
          </p:cNvPr>
          <p:cNvSpPr txBox="1"/>
          <p:nvPr/>
        </p:nvSpPr>
        <p:spPr>
          <a:xfrm>
            <a:off x="9242854" y="2706130"/>
            <a:ext cx="2174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Questo è uno scrittore fittizio.</a:t>
            </a:r>
          </a:p>
        </p:txBody>
      </p:sp>
    </p:spTree>
    <p:extLst>
      <p:ext uri="{BB962C8B-B14F-4D97-AF65-F5344CB8AC3E}">
        <p14:creationId xmlns:p14="http://schemas.microsoft.com/office/powerpoint/2010/main" val="1538975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267FED-426C-34F7-B5C1-0F314EE8F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latin typeface="Garamond" panose="02020404030301010803" pitchFamily="18" charset="0"/>
              </a:rPr>
              <a:t>Heimericus</a:t>
            </a:r>
            <a:r>
              <a:rPr lang="it-IT" dirty="0">
                <a:latin typeface="Garamond" panose="02020404030301010803" pitchFamily="18" charset="0"/>
              </a:rPr>
              <a:t> de Campo: elenco degli excerpta dal ms. Cus. 24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049A1F1-B7D9-8F55-0E7C-CBFA582CA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3366" y="2603500"/>
            <a:ext cx="5466080" cy="3416300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6F8FB0C-CEBC-6A5A-D217-D938E8C347BB}"/>
              </a:ext>
            </a:extLst>
          </p:cNvPr>
          <p:cNvSpPr txBox="1"/>
          <p:nvPr/>
        </p:nvSpPr>
        <p:spPr>
          <a:xfrm>
            <a:off x="8822724" y="2607276"/>
            <a:ext cx="2928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Garamond" panose="02020404030301010803" pitchFamily="18" charset="0"/>
              </a:rPr>
              <a:t>In questo caso sono state elencate come opere secondarie gli excerpta del ms. Cus. 24.</a:t>
            </a:r>
          </a:p>
        </p:txBody>
      </p:sp>
    </p:spTree>
    <p:extLst>
      <p:ext uri="{BB962C8B-B14F-4D97-AF65-F5344CB8AC3E}">
        <p14:creationId xmlns:p14="http://schemas.microsoft.com/office/powerpoint/2010/main" val="25087532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655D51-7361-5F34-20FC-6291BC14B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Garamond" panose="02020404030301010803" pitchFamily="18" charset="0"/>
              </a:rPr>
              <a:t>Girolamo Ramusio filosofo e poeta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EF6CDB2-F561-AD89-7B6D-27959A23A0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3366" y="2603500"/>
            <a:ext cx="5466080" cy="3416300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4094B15-C597-1C21-83EF-2D8458322E07}"/>
              </a:ext>
            </a:extLst>
          </p:cNvPr>
          <p:cNvSpPr txBox="1"/>
          <p:nvPr/>
        </p:nvSpPr>
        <p:spPr>
          <a:xfrm>
            <a:off x="9032789" y="2879124"/>
            <a:ext cx="2619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Garamond" panose="02020404030301010803" pitchFamily="18" charset="0"/>
              </a:rPr>
              <a:t>In questo caso l’opera Carmina è stata aggiunta ai </a:t>
            </a:r>
            <a:r>
              <a:rPr lang="it-IT" dirty="0" err="1">
                <a:latin typeface="Garamond" panose="02020404030301010803" pitchFamily="18" charset="0"/>
              </a:rPr>
              <a:t>Problemata</a:t>
            </a:r>
            <a:r>
              <a:rPr lang="it-IT" dirty="0">
                <a:latin typeface="Garamond" panose="02020404030301010803" pitchFamily="18" charset="0"/>
              </a:rPr>
              <a:t> dello pseudo Aristotele.</a:t>
            </a:r>
          </a:p>
        </p:txBody>
      </p:sp>
    </p:spTree>
    <p:extLst>
      <p:ext uri="{BB962C8B-B14F-4D97-AF65-F5344CB8AC3E}">
        <p14:creationId xmlns:p14="http://schemas.microsoft.com/office/powerpoint/2010/main" val="41942186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DC5324-8456-2412-32F9-F747D46C0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Opera moderna che è stata attribuita a </a:t>
            </a:r>
            <a:r>
              <a:rPr lang="it-IT" dirty="0" err="1"/>
              <a:t>Hildegardus</a:t>
            </a:r>
            <a:r>
              <a:rPr lang="it-IT" dirty="0"/>
              <a:t> </a:t>
            </a:r>
            <a:r>
              <a:rPr lang="it-IT" dirty="0" err="1"/>
              <a:t>Gradicensis</a:t>
            </a: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11A7124-899A-3465-59DE-166CDDB546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3366" y="2603500"/>
            <a:ext cx="5466080" cy="3416300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DFFD019-5891-01B5-3206-83E1C63A9E69}"/>
              </a:ext>
            </a:extLst>
          </p:cNvPr>
          <p:cNvSpPr txBox="1"/>
          <p:nvPr/>
        </p:nvSpPr>
        <p:spPr>
          <a:xfrm>
            <a:off x="9588843" y="2603500"/>
            <a:ext cx="2051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Garamond" panose="02020404030301010803" pitchFamily="18" charset="0"/>
              </a:rPr>
              <a:t>In questo caso un’opera moderna è stata attribuita ad un autore medievale.</a:t>
            </a:r>
          </a:p>
        </p:txBody>
      </p:sp>
    </p:spTree>
    <p:extLst>
      <p:ext uri="{BB962C8B-B14F-4D97-AF65-F5344CB8AC3E}">
        <p14:creationId xmlns:p14="http://schemas.microsoft.com/office/powerpoint/2010/main" val="41114587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iunioni ione">
  <a:themeElements>
    <a:clrScheme name="Riunioni ione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Riunioni ione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iunioni ione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{4D7F8BE6-65A3-1147-8C97-C157B98872BB}tf10001076</Template>
  <TotalTime>79</TotalTime>
  <Words>370</Words>
  <Application>Microsoft Macintosh PowerPoint</Application>
  <PresentationFormat>Widescreen</PresentationFormat>
  <Paragraphs>28</Paragraphs>
  <Slides>14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0" baseType="lpstr">
      <vt:lpstr>Arial</vt:lpstr>
      <vt:lpstr>Calibri</vt:lpstr>
      <vt:lpstr>Century Gothic</vt:lpstr>
      <vt:lpstr>Garamond</vt:lpstr>
      <vt:lpstr>Wingdings 3</vt:lpstr>
      <vt:lpstr>Riunioni ione</vt:lpstr>
      <vt:lpstr>Le caratteristiche di una scheda C.A.L.M.A.</vt:lpstr>
      <vt:lpstr>Casi di studio ed esempi</vt:lpstr>
      <vt:lpstr>Bibliografie generale e opere secondarie: le opere spurie non sono state inserite</vt:lpstr>
      <vt:lpstr>Guillelmus Parvus</vt:lpstr>
      <vt:lpstr>Casi di autori molto tardi: Guillelmus Postellus</vt:lpstr>
      <vt:lpstr>Scrittore fittizio: Haubertus Hispalensis</vt:lpstr>
      <vt:lpstr>Heimericus de Campo: elenco degli excerpta dal ms. Cus. 24</vt:lpstr>
      <vt:lpstr>Girolamo Ramusio filosofo e poeta</vt:lpstr>
      <vt:lpstr>Opera moderna che è stata attribuita a Hildegardus Gradicensis</vt:lpstr>
      <vt:lpstr>La bibliografia generale: Ioachim de Flore</vt:lpstr>
      <vt:lpstr>Il caso di un autore importantissimo che non troviamo in C.A.L.M.A.: Dionigi</vt:lpstr>
      <vt:lpstr>Summa perfectionis magisterii: opera di Paolo di Taranto?</vt:lpstr>
      <vt:lpstr>Summa perfectionis magisterii attribuita a Paolo di Taranto</vt:lpstr>
      <vt:lpstr>Summa perfectionis magisterii come testo della sezione Alchimia e testo OPA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caratteristiche di una scheda C.A.L.M.A.</dc:title>
  <dc:creator>Microsoft Office User</dc:creator>
  <cp:lastModifiedBy>Microsoft Office User</cp:lastModifiedBy>
  <cp:revision>14</cp:revision>
  <dcterms:created xsi:type="dcterms:W3CDTF">2023-09-24T07:32:25Z</dcterms:created>
  <dcterms:modified xsi:type="dcterms:W3CDTF">2023-09-24T08:51:49Z</dcterms:modified>
</cp:coreProperties>
</file>